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4" r:id="rId5"/>
    <p:sldId id="275" r:id="rId6"/>
    <p:sldId id="269" r:id="rId7"/>
    <p:sldId id="270" r:id="rId8"/>
    <p:sldId id="273" r:id="rId9"/>
    <p:sldId id="272" r:id="rId10"/>
    <p:sldId id="276" r:id="rId11"/>
    <p:sldId id="271" r:id="rId12"/>
    <p:sldId id="294" r:id="rId13"/>
    <p:sldId id="278" r:id="rId14"/>
    <p:sldId id="279" r:id="rId15"/>
    <p:sldId id="280" r:id="rId16"/>
    <p:sldId id="281" r:id="rId17"/>
    <p:sldId id="282" r:id="rId18"/>
    <p:sldId id="260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3" r:id="rId28"/>
    <p:sldId id="295" r:id="rId29"/>
    <p:sldId id="263" r:id="rId30"/>
    <p:sldId id="264" r:id="rId31"/>
    <p:sldId id="261" r:id="rId32"/>
    <p:sldId id="291" r:id="rId33"/>
    <p:sldId id="262" r:id="rId34"/>
    <p:sldId id="292" r:id="rId35"/>
    <p:sldId id="277" r:id="rId36"/>
    <p:sldId id="265" r:id="rId37"/>
    <p:sldId id="299" r:id="rId38"/>
    <p:sldId id="298" r:id="rId39"/>
    <p:sldId id="29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8492E1-5065-4520-9618-3F9B292486A0}">
          <p14:sldIdLst>
            <p14:sldId id="266"/>
            <p14:sldId id="267"/>
            <p14:sldId id="268"/>
            <p14:sldId id="274"/>
            <p14:sldId id="275"/>
            <p14:sldId id="269"/>
            <p14:sldId id="270"/>
            <p14:sldId id="273"/>
            <p14:sldId id="272"/>
            <p14:sldId id="276"/>
            <p14:sldId id="271"/>
          </p14:sldIdLst>
        </p14:section>
        <p14:section name="lrh" id="{8704A18B-7385-4D78-8636-7AD652AB263D}">
          <p14:sldIdLst>
            <p14:sldId id="294"/>
            <p14:sldId id="278"/>
            <p14:sldId id="279"/>
            <p14:sldId id="280"/>
            <p14:sldId id="281"/>
            <p14:sldId id="282"/>
            <p14:sldId id="260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jhy" id="{D31F89E2-2F30-4B17-8A55-962CAE4FB480}">
          <p14:sldIdLst>
            <p14:sldId id="293"/>
            <p14:sldId id="295"/>
            <p14:sldId id="263"/>
            <p14:sldId id="264"/>
            <p14:sldId id="261"/>
            <p14:sldId id="291"/>
            <p14:sldId id="262"/>
            <p14:sldId id="292"/>
            <p14:sldId id="277"/>
            <p14:sldId id="265"/>
            <p14:sldId id="299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4" autoAdjust="0"/>
    <p:restoredTop sz="94632" autoAdjust="0"/>
  </p:normalViewPr>
  <p:slideViewPr>
    <p:cSldViewPr snapToGrid="0">
      <p:cViewPr varScale="1">
        <p:scale>
          <a:sx n="81" d="100"/>
          <a:sy n="81" d="100"/>
        </p:scale>
        <p:origin x="768" y="58"/>
      </p:cViewPr>
      <p:guideLst/>
    </p:cSldViewPr>
  </p:slideViewPr>
  <p:outlineViewPr>
    <p:cViewPr>
      <p:scale>
        <a:sx n="33" d="100"/>
        <a:sy n="33" d="100"/>
      </p:scale>
      <p:origin x="0" y="-186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30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3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2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1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16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2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1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83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7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0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AD3FC-8282-4139-8A0C-F1FE69E20421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91182-832C-48B5-83CC-8799F4CCD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57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4AA00-3D1C-4894-B413-10F1B3680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040" y="301270"/>
            <a:ext cx="9458960" cy="855727"/>
          </a:xfrm>
        </p:spPr>
        <p:txBody>
          <a:bodyPr>
            <a:normAutofit/>
          </a:bodyPr>
          <a:lstStyle/>
          <a:p>
            <a:r>
              <a:rPr lang="zh-CN" altLang="en-US" sz="4800" spc="300" dirty="0"/>
              <a:t>基于数据混合的对抗攻击与防御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5720BE-AA81-4A23-9687-27DA5A54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0915"/>
            <a:ext cx="9144000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赖睿航（中） 金弘义（右） 陆嘉馨（左）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Mentor: </a:t>
            </a:r>
            <a:r>
              <a:rPr lang="zh-CN" altLang="en-US" dirty="0"/>
              <a:t>史良良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2020-12-16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6DBAC3-93B3-4A6B-8ADB-2B821A3E1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18504" r="18050" b="27063"/>
          <a:stretch/>
        </p:blipFill>
        <p:spPr>
          <a:xfrm>
            <a:off x="3227977" y="1615245"/>
            <a:ext cx="5421086" cy="31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4DD53-E836-4C0B-9018-AB32AB5E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 + mixup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76884-819B-4AFF-A9CD-698BDBD5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manifold mixup </a:t>
            </a:r>
            <a:r>
              <a:rPr lang="zh-CN" altLang="en-US" dirty="0">
                <a:cs typeface="+mn-ea"/>
                <a:sym typeface="+mn-lt"/>
              </a:rPr>
              <a:t>总体类似，唯一的不同是</a:t>
            </a:r>
            <a:r>
              <a:rPr lang="en-US" altLang="zh-CN" dirty="0">
                <a:cs typeface="+mn-ea"/>
                <a:sym typeface="+mn-lt"/>
              </a:rPr>
              <a:t>mixup</a:t>
            </a:r>
            <a:r>
              <a:rPr lang="zh-CN" altLang="en-US" dirty="0">
                <a:cs typeface="+mn-ea"/>
                <a:sym typeface="+mn-lt"/>
              </a:rPr>
              <a:t>在模型的隐层进行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23C02F-A1B0-4104-9A91-8F906C63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67" y="2028098"/>
            <a:ext cx="8790044" cy="21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AF8B8-67AB-47AE-AF06-426984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needed for adversarial training?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3EDC7-3AA0-4270-A673-429C43A9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Capacity.</a:t>
            </a:r>
          </a:p>
          <a:p>
            <a:r>
              <a:rPr lang="en-US" altLang="zh-CN" dirty="0"/>
              <a:t>FGSM adversaries don't increase robustness. (Use PGD.)</a:t>
            </a:r>
          </a:p>
          <a:p>
            <a:r>
              <a:rPr lang="en-US" altLang="zh-CN" dirty="0"/>
              <a:t>Weak models may fail to learn non-trivial classifiers.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ADA12-3B8D-4BF6-BE0F-019199C2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43119"/>
            <a:ext cx="7315200" cy="23053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arXiv:1706.06083 (2017).</a:t>
            </a:r>
          </a:p>
        </p:txBody>
      </p:sp>
    </p:spTree>
    <p:extLst>
      <p:ext uri="{BB962C8B-B14F-4D97-AF65-F5344CB8AC3E}">
        <p14:creationId xmlns:p14="http://schemas.microsoft.com/office/powerpoint/2010/main" val="173251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E8D41D-8083-4384-A2CD-860C36B1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7685"/>
            <a:ext cx="10515600" cy="92263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Experiments on </a:t>
            </a:r>
            <a:r>
              <a:rPr lang="en-US" altLang="zh-CN" sz="4000" dirty="0" err="1"/>
              <a:t>Mixup</a:t>
            </a:r>
            <a:r>
              <a:rPr lang="en-US" altLang="zh-CN" sz="4000" dirty="0"/>
              <a:t> &amp; PGD</a:t>
            </a:r>
            <a:endParaRPr lang="zh-CN" altLang="en-US" sz="4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0E4C80-22E1-4F77-B47C-D180C350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3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E23D-3277-4DC6-A285-48D7FCCD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Mixup</a:t>
            </a:r>
            <a:r>
              <a:rPr lang="en-US" altLang="zh-CN" dirty="0"/>
              <a:t> &amp; 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72612-B30F-441D-A8C9-FB3B1EA47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14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如何实现 </a:t>
            </a:r>
            <a:r>
              <a:rPr lang="en-US" altLang="zh-CN" dirty="0" err="1"/>
              <a:t>Mixup</a:t>
            </a:r>
            <a:r>
              <a:rPr lang="en-US" altLang="zh-CN" dirty="0"/>
              <a:t>/Manifold </a:t>
            </a:r>
            <a:r>
              <a:rPr lang="en-US" altLang="zh-CN" dirty="0" err="1"/>
              <a:t>Mixup</a:t>
            </a:r>
            <a:r>
              <a:rPr lang="zh-CN" altLang="en-US" dirty="0"/>
              <a:t>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567636-945F-460D-BF3B-312072BAEE9B}"/>
              </a:ext>
            </a:extLst>
          </p:cNvPr>
          <p:cNvSpPr/>
          <p:nvPr/>
        </p:nvSpPr>
        <p:spPr>
          <a:xfrm>
            <a:off x="2040925" y="2811160"/>
            <a:ext cx="2380594" cy="3078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Conv2d + 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 +Pooling 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E4442-BC7B-4756-9F22-96702569A910}"/>
              </a:ext>
            </a:extLst>
          </p:cNvPr>
          <p:cNvSpPr/>
          <p:nvPr/>
        </p:nvSpPr>
        <p:spPr>
          <a:xfrm>
            <a:off x="2040925" y="3542310"/>
            <a:ext cx="2380582" cy="3236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Conv2d + 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 +Pooling </a:t>
            </a:r>
            <a:endParaRPr lang="zh-CN" alt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D4782D-95A8-443A-82A6-37AD4C3FF919}"/>
              </a:ext>
            </a:extLst>
          </p:cNvPr>
          <p:cNvSpPr/>
          <p:nvPr/>
        </p:nvSpPr>
        <p:spPr>
          <a:xfrm>
            <a:off x="2040925" y="4273462"/>
            <a:ext cx="2380576" cy="3265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FullyConnected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ReLU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BFB31F-E92D-444C-B3ED-69CB8F25A65A}"/>
              </a:ext>
            </a:extLst>
          </p:cNvPr>
          <p:cNvSpPr/>
          <p:nvPr/>
        </p:nvSpPr>
        <p:spPr>
          <a:xfrm>
            <a:off x="2040925" y="5004613"/>
            <a:ext cx="238056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FullyConnected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ReLU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5FED31-DC47-4AB9-9663-4D1A1AB4E522}"/>
              </a:ext>
            </a:extLst>
          </p:cNvPr>
          <p:cNvSpPr/>
          <p:nvPr/>
        </p:nvSpPr>
        <p:spPr>
          <a:xfrm>
            <a:off x="2040924" y="5735764"/>
            <a:ext cx="2380562" cy="3265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FullyConnected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4A267C-C708-426F-8DED-7281629CF0DE}"/>
              </a:ext>
            </a:extLst>
          </p:cNvPr>
          <p:cNvSpPr txBox="1"/>
          <p:nvPr/>
        </p:nvSpPr>
        <p:spPr>
          <a:xfrm>
            <a:off x="370703" y="4273462"/>
            <a:ext cx="113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LeNet5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6A3272-D55D-42A6-80FB-E237FF503B6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231216" y="3119030"/>
            <a:ext cx="6" cy="42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1AE4656-967F-4ADB-8FA0-0D06948DC98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231216" y="2387880"/>
            <a:ext cx="6" cy="42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5B19772-5EEB-4D2E-8DD1-554598A4B80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231213" y="3865944"/>
            <a:ext cx="3" cy="40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EAA91BA-217D-411C-B453-1E2D188D666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231209" y="4599968"/>
            <a:ext cx="4" cy="40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BD07394-F247-425F-BE78-3B803A76008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231205" y="5373945"/>
            <a:ext cx="4" cy="36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2F72784-EC7C-425D-8F0D-87FE9280037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231205" y="6062270"/>
            <a:ext cx="0" cy="43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箭头: 左 32">
            <a:extLst>
              <a:ext uri="{FF2B5EF4-FFF2-40B4-BE49-F238E27FC236}">
                <a16:creationId xmlns:a16="http://schemas.microsoft.com/office/drawing/2014/main" id="{AA2AF6E5-16C7-4B22-9E54-458B79EA8106}"/>
              </a:ext>
            </a:extLst>
          </p:cNvPr>
          <p:cNvSpPr/>
          <p:nvPr/>
        </p:nvSpPr>
        <p:spPr>
          <a:xfrm>
            <a:off x="3756454" y="2548108"/>
            <a:ext cx="1622830" cy="14411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左 33">
            <a:extLst>
              <a:ext uri="{FF2B5EF4-FFF2-40B4-BE49-F238E27FC236}">
                <a16:creationId xmlns:a16="http://schemas.microsoft.com/office/drawing/2014/main" id="{327B3D5C-6C23-4557-932A-175DC08956EF}"/>
              </a:ext>
            </a:extLst>
          </p:cNvPr>
          <p:cNvSpPr/>
          <p:nvPr/>
        </p:nvSpPr>
        <p:spPr>
          <a:xfrm>
            <a:off x="3756454" y="3276083"/>
            <a:ext cx="1622830" cy="14411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左 34">
            <a:extLst>
              <a:ext uri="{FF2B5EF4-FFF2-40B4-BE49-F238E27FC236}">
                <a16:creationId xmlns:a16="http://schemas.microsoft.com/office/drawing/2014/main" id="{BF977CA5-02DD-4AAA-9688-C8CC58C2AEE4}"/>
              </a:ext>
            </a:extLst>
          </p:cNvPr>
          <p:cNvSpPr/>
          <p:nvPr/>
        </p:nvSpPr>
        <p:spPr>
          <a:xfrm>
            <a:off x="3756454" y="4003157"/>
            <a:ext cx="1622830" cy="14411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左 35">
            <a:extLst>
              <a:ext uri="{FF2B5EF4-FFF2-40B4-BE49-F238E27FC236}">
                <a16:creationId xmlns:a16="http://schemas.microsoft.com/office/drawing/2014/main" id="{899556F1-950F-4D3C-A2B6-321863246E35}"/>
              </a:ext>
            </a:extLst>
          </p:cNvPr>
          <p:cNvSpPr/>
          <p:nvPr/>
        </p:nvSpPr>
        <p:spPr>
          <a:xfrm>
            <a:off x="3756454" y="4730231"/>
            <a:ext cx="1622830" cy="14411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左 36">
            <a:extLst>
              <a:ext uri="{FF2B5EF4-FFF2-40B4-BE49-F238E27FC236}">
                <a16:creationId xmlns:a16="http://schemas.microsoft.com/office/drawing/2014/main" id="{B4579D41-AFF4-4248-B781-A3DE65BE5D66}"/>
              </a:ext>
            </a:extLst>
          </p:cNvPr>
          <p:cNvSpPr/>
          <p:nvPr/>
        </p:nvSpPr>
        <p:spPr>
          <a:xfrm>
            <a:off x="3756454" y="5465460"/>
            <a:ext cx="1622830" cy="144119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E98982-FFD3-48C4-B46D-A7AF4E4058E8}"/>
              </a:ext>
            </a:extLst>
          </p:cNvPr>
          <p:cNvSpPr txBox="1"/>
          <p:nvPr/>
        </p:nvSpPr>
        <p:spPr>
          <a:xfrm>
            <a:off x="5480222" y="2434601"/>
            <a:ext cx="4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F48A0C-3121-4F66-9FA9-27CF4CFABC01}"/>
              </a:ext>
            </a:extLst>
          </p:cNvPr>
          <p:cNvSpPr txBox="1"/>
          <p:nvPr/>
        </p:nvSpPr>
        <p:spPr>
          <a:xfrm>
            <a:off x="5480222" y="3163328"/>
            <a:ext cx="4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4A66A6-15F3-46D4-AF3B-6D2DA9517CD2}"/>
              </a:ext>
            </a:extLst>
          </p:cNvPr>
          <p:cNvSpPr txBox="1"/>
          <p:nvPr/>
        </p:nvSpPr>
        <p:spPr>
          <a:xfrm>
            <a:off x="5480221" y="3888301"/>
            <a:ext cx="4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0678023-22AE-4062-B2AA-FC7DC52AA0C3}"/>
              </a:ext>
            </a:extLst>
          </p:cNvPr>
          <p:cNvSpPr txBox="1"/>
          <p:nvPr/>
        </p:nvSpPr>
        <p:spPr>
          <a:xfrm>
            <a:off x="5480221" y="4613274"/>
            <a:ext cx="4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④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5ED0775-6B5A-4739-A812-74DE05B8F4ED}"/>
              </a:ext>
            </a:extLst>
          </p:cNvPr>
          <p:cNvSpPr txBox="1"/>
          <p:nvPr/>
        </p:nvSpPr>
        <p:spPr>
          <a:xfrm>
            <a:off x="5475067" y="5356781"/>
            <a:ext cx="4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⑤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A033C59-A44A-47DA-9FA3-1B94DED4710D}"/>
              </a:ext>
            </a:extLst>
          </p:cNvPr>
          <p:cNvSpPr txBox="1"/>
          <p:nvPr/>
        </p:nvSpPr>
        <p:spPr>
          <a:xfrm>
            <a:off x="6670506" y="3679991"/>
            <a:ext cx="441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Mixup</a:t>
            </a:r>
            <a:r>
              <a:rPr lang="en-US" altLang="zh-CN" dirty="0"/>
              <a:t>:</a:t>
            </a:r>
            <a:r>
              <a:rPr lang="zh-CN" altLang="en-US" dirty="0"/>
              <a:t> ①</a:t>
            </a:r>
          </a:p>
          <a:p>
            <a:r>
              <a:rPr lang="en-US" altLang="zh-CN" dirty="0"/>
              <a:t>Manifold</a:t>
            </a:r>
            <a:r>
              <a:rPr lang="zh-CN" altLang="en-US" dirty="0"/>
              <a:t> </a:t>
            </a:r>
            <a:r>
              <a:rPr lang="en-US" altLang="zh-CN" dirty="0" err="1"/>
              <a:t>Mixup</a:t>
            </a:r>
            <a:r>
              <a:rPr lang="en-US" altLang="zh-CN" dirty="0"/>
              <a:t>:</a:t>
            </a:r>
            <a:r>
              <a:rPr lang="zh-CN" altLang="en-US" dirty="0"/>
              <a:t> ① ② ③ ④ ⑤ </a:t>
            </a:r>
            <a:r>
              <a:rPr lang="en-US" altLang="zh-CN" dirty="0"/>
              <a:t>(</a:t>
            </a:r>
            <a:r>
              <a:rPr lang="en-US" altLang="zh-CN" dirty="0" err="1"/>
              <a:t>u.a.r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46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6E23D-3277-4DC6-A285-48D7FCCD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Mixup</a:t>
            </a:r>
            <a:r>
              <a:rPr lang="en-US" altLang="zh-CN" dirty="0"/>
              <a:t> &amp; 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72612-B30F-441D-A8C9-FB3B1EA47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14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如何实现 </a:t>
            </a:r>
            <a:r>
              <a:rPr lang="en-US" altLang="zh-CN" dirty="0" err="1"/>
              <a:t>Mixup</a:t>
            </a:r>
            <a:r>
              <a:rPr lang="en-US" altLang="zh-CN" dirty="0"/>
              <a:t>/Manifold </a:t>
            </a:r>
            <a:r>
              <a:rPr lang="en-US" altLang="zh-CN" dirty="0" err="1"/>
              <a:t>Mixup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1. Label: 0~9 → One-hot encoding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1. </a:t>
            </a:r>
            <a:r>
              <a:rPr lang="en-US" altLang="zh-CN" dirty="0"/>
              <a:t>Cross Entropy Loss → Binary Cross Entropy Loss (when training)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与谁混合？</a:t>
            </a:r>
            <a:endParaRPr lang="en-US" altLang="zh-CN" dirty="0"/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D7EDE09A-A71D-4233-A43D-E76EA64DC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76880"/>
              </p:ext>
            </p:extLst>
          </p:nvPr>
        </p:nvGraphicFramePr>
        <p:xfrm>
          <a:off x="2312755" y="3849145"/>
          <a:ext cx="525946" cy="2643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25946">
                  <a:extLst>
                    <a:ext uri="{9D8B030D-6E8A-4147-A177-3AD203B41FA5}">
                      <a16:colId xmlns:a16="http://schemas.microsoft.com/office/drawing/2014/main" val="1182830899"/>
                    </a:ext>
                  </a:extLst>
                </a:gridCol>
              </a:tblGrid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64685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885232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235937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302008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079394"/>
                  </a:ext>
                </a:extLst>
              </a:tr>
            </a:tbl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EDAC1F7F-B847-44A4-A8F3-737D08E16EE4}"/>
              </a:ext>
            </a:extLst>
          </p:cNvPr>
          <p:cNvSpPr/>
          <p:nvPr/>
        </p:nvSpPr>
        <p:spPr>
          <a:xfrm>
            <a:off x="3193049" y="5036073"/>
            <a:ext cx="1418968" cy="2739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D57A649-6FD3-47E0-9DC3-334961BDEEFC}"/>
              </a:ext>
            </a:extLst>
          </p:cNvPr>
          <p:cNvSpPr txBox="1"/>
          <p:nvPr/>
        </p:nvSpPr>
        <p:spPr>
          <a:xfrm>
            <a:off x="3392817" y="4808538"/>
            <a:ext cx="1019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shuffle</a:t>
            </a:r>
            <a:endParaRPr lang="zh-CN" altLang="en-US" sz="1400" dirty="0"/>
          </a:p>
        </p:txBody>
      </p:sp>
      <p:graphicFrame>
        <p:nvGraphicFramePr>
          <p:cNvPr id="38" name="表格 14">
            <a:extLst>
              <a:ext uri="{FF2B5EF4-FFF2-40B4-BE49-F238E27FC236}">
                <a16:creationId xmlns:a16="http://schemas.microsoft.com/office/drawing/2014/main" id="{A8C067C8-901D-43ED-9215-DB925D676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89257"/>
              </p:ext>
            </p:extLst>
          </p:nvPr>
        </p:nvGraphicFramePr>
        <p:xfrm>
          <a:off x="4823932" y="3849145"/>
          <a:ext cx="525946" cy="2643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25946">
                  <a:extLst>
                    <a:ext uri="{9D8B030D-6E8A-4147-A177-3AD203B41FA5}">
                      <a16:colId xmlns:a16="http://schemas.microsoft.com/office/drawing/2014/main" val="1182830899"/>
                    </a:ext>
                  </a:extLst>
                </a:gridCol>
              </a:tblGrid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2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64685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0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885232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4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235937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3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302008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1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079394"/>
                  </a:ext>
                </a:extLst>
              </a:tr>
            </a:tbl>
          </a:graphicData>
        </a:graphic>
      </p:graphicFrame>
      <p:sp>
        <p:nvSpPr>
          <p:cNvPr id="47" name="箭头: 右 46">
            <a:extLst>
              <a:ext uri="{FF2B5EF4-FFF2-40B4-BE49-F238E27FC236}">
                <a16:creationId xmlns:a16="http://schemas.microsoft.com/office/drawing/2014/main" id="{ED8CB009-CF3D-422D-B4E0-6BD616BED630}"/>
              </a:ext>
            </a:extLst>
          </p:cNvPr>
          <p:cNvSpPr/>
          <p:nvPr/>
        </p:nvSpPr>
        <p:spPr>
          <a:xfrm>
            <a:off x="5656749" y="5036073"/>
            <a:ext cx="1418968" cy="273943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27F943-69C7-4527-8835-CB8F5F68DDA5}"/>
              </a:ext>
            </a:extLst>
          </p:cNvPr>
          <p:cNvSpPr txBox="1"/>
          <p:nvPr/>
        </p:nvSpPr>
        <p:spPr>
          <a:xfrm>
            <a:off x="5856517" y="4808538"/>
            <a:ext cx="1019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mix</a:t>
            </a:r>
            <a:endParaRPr lang="zh-CN" altLang="en-US" sz="1400" dirty="0"/>
          </a:p>
        </p:txBody>
      </p:sp>
      <p:graphicFrame>
        <p:nvGraphicFramePr>
          <p:cNvPr id="49" name="表格 14">
            <a:extLst>
              <a:ext uri="{FF2B5EF4-FFF2-40B4-BE49-F238E27FC236}">
                <a16:creationId xmlns:a16="http://schemas.microsoft.com/office/drawing/2014/main" id="{E7900EB8-25F5-49CE-86F9-AB30B55E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07808"/>
              </p:ext>
            </p:extLst>
          </p:nvPr>
        </p:nvGraphicFramePr>
        <p:xfrm>
          <a:off x="7335110" y="3849145"/>
          <a:ext cx="2827150" cy="26437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827150">
                  <a:extLst>
                    <a:ext uri="{9D8B030D-6E8A-4147-A177-3AD203B41FA5}">
                      <a16:colId xmlns:a16="http://schemas.microsoft.com/office/drawing/2014/main" val="1182830899"/>
                    </a:ext>
                  </a:extLst>
                </a:gridCol>
              </a:tblGrid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>
                          <a:latin typeface="Consolas" panose="020B0609020204030204" pitchFamily="49" charset="0"/>
                        </a:rPr>
                        <a:t>λx</a:t>
                      </a:r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[0]+(1-λ)x[2]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64685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>
                          <a:latin typeface="Consolas" panose="020B0609020204030204" pitchFamily="49" charset="0"/>
                        </a:rPr>
                        <a:t>λx</a:t>
                      </a:r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[1]+(1-λ)x[0]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885232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>
                          <a:latin typeface="Consolas" panose="020B0609020204030204" pitchFamily="49" charset="0"/>
                        </a:rPr>
                        <a:t>λx</a:t>
                      </a:r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[2]+(1-λ)x[4]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235937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>
                          <a:latin typeface="Consolas" panose="020B0609020204030204" pitchFamily="49" charset="0"/>
                        </a:rPr>
                        <a:t>λx</a:t>
                      </a:r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[3]+(1-λ)x[3]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302008"/>
                  </a:ext>
                </a:extLst>
              </a:tr>
              <a:tr h="5286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err="1">
                          <a:latin typeface="Consolas" panose="020B0609020204030204" pitchFamily="49" charset="0"/>
                        </a:rPr>
                        <a:t>λx</a:t>
                      </a:r>
                      <a:r>
                        <a:rPr lang="en-US" altLang="zh-CN" sz="2600" dirty="0">
                          <a:latin typeface="Consolas" panose="020B0609020204030204" pitchFamily="49" charset="0"/>
                        </a:rPr>
                        <a:t>[4]+(1-λ)x[1]</a:t>
                      </a:r>
                      <a:endParaRPr lang="zh-CN" altLang="en-US" sz="2600" dirty="0">
                        <a:latin typeface="Consolas" panose="020B0609020204030204" pitchFamily="49" charset="0"/>
                      </a:endParaRPr>
                    </a:p>
                  </a:txBody>
                  <a:tcPr marL="132502" marR="132502" marT="66253" marB="6625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079394"/>
                  </a:ext>
                </a:extLst>
              </a:tr>
            </a:tbl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8AE26F59-AE7B-45B4-86A0-657C78D95D09}"/>
              </a:ext>
            </a:extLst>
          </p:cNvPr>
          <p:cNvSpPr txBox="1"/>
          <p:nvPr/>
        </p:nvSpPr>
        <p:spPr>
          <a:xfrm>
            <a:off x="1841457" y="3490249"/>
            <a:ext cx="146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Batch indices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CEF0043-17B0-49AB-AD77-D37BD36B3EF0}"/>
              </a:ext>
            </a:extLst>
          </p:cNvPr>
          <p:cNvSpPr txBox="1"/>
          <p:nvPr/>
        </p:nvSpPr>
        <p:spPr>
          <a:xfrm>
            <a:off x="4201437" y="3490249"/>
            <a:ext cx="1770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Shuffled indices</a:t>
            </a:r>
            <a:endParaRPr lang="zh-CN" altLang="en-US" sz="16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76E8225-7FBB-4D11-BED7-0145830BA57F}"/>
              </a:ext>
            </a:extLst>
          </p:cNvPr>
          <p:cNvSpPr txBox="1"/>
          <p:nvPr/>
        </p:nvSpPr>
        <p:spPr>
          <a:xfrm>
            <a:off x="8014414" y="3490249"/>
            <a:ext cx="146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New Batch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4945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C30C3-9851-4EB7-BF9C-D4129DAB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1E354-6C1D-427D-AB92-EC4FCE1A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MNIST </a:t>
            </a:r>
            <a:r>
              <a:rPr lang="zh-CN" altLang="en-US" dirty="0"/>
              <a:t>和 </a:t>
            </a:r>
            <a:r>
              <a:rPr lang="en-US" altLang="zh-CN" dirty="0"/>
              <a:t>CIFAR-10 </a:t>
            </a:r>
            <a:r>
              <a:rPr lang="zh-CN" altLang="en-US" dirty="0"/>
              <a:t>数据集上，使用 </a:t>
            </a:r>
            <a:r>
              <a:rPr lang="en-US" altLang="zh-CN" dirty="0"/>
              <a:t>vanilla (</a:t>
            </a:r>
            <a:r>
              <a:rPr lang="zh-CN" altLang="en-US" dirty="0"/>
              <a:t>无 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 err="1"/>
              <a:t>mixup</a:t>
            </a:r>
            <a:r>
              <a:rPr lang="zh-CN" altLang="en-US" dirty="0"/>
              <a:t> 和 </a:t>
            </a:r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r>
              <a:rPr lang="en-US" altLang="zh-CN" dirty="0"/>
              <a:t> </a:t>
            </a:r>
            <a:r>
              <a:rPr lang="zh-CN" altLang="en-US" dirty="0"/>
              <a:t>三种方法各训练一个模型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15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94B8A-9F84-4783-AD1A-DC1A830C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9A2F8-A64F-4719-B006-591D3E90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86" y="1825625"/>
            <a:ext cx="10717427" cy="4351338"/>
          </a:xfrm>
        </p:spPr>
        <p:txBody>
          <a:bodyPr/>
          <a:lstStyle/>
          <a:p>
            <a:r>
              <a:rPr lang="en-US" altLang="zh-CN" dirty="0"/>
              <a:t>MNIST,</a:t>
            </a:r>
            <a:r>
              <a:rPr lang="zh-CN" altLang="en-US" dirty="0"/>
              <a:t> </a:t>
            </a:r>
            <a:r>
              <a:rPr lang="en-US" altLang="zh-CN" dirty="0"/>
              <a:t>LeNet5</a:t>
            </a:r>
          </a:p>
          <a:p>
            <a:r>
              <a:rPr lang="en-US" altLang="zh-CN" dirty="0"/>
              <a:t>500 epochs,</a:t>
            </a:r>
            <a:r>
              <a:rPr lang="zh-CN" altLang="en-US" dirty="0"/>
              <a:t> </a:t>
            </a:r>
            <a:r>
              <a:rPr lang="en-US" altLang="zh-CN" dirty="0"/>
              <a:t>learning rate 0.1, SGD optimizer with momentum 0.9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ECEEC98-6893-40CD-8266-222711B9D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97959"/>
              </p:ext>
            </p:extLst>
          </p:nvPr>
        </p:nvGraphicFramePr>
        <p:xfrm>
          <a:off x="1755493" y="3429000"/>
          <a:ext cx="8681012" cy="176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225">
                  <a:extLst>
                    <a:ext uri="{9D8B030D-6E8A-4147-A177-3AD203B41FA5}">
                      <a16:colId xmlns:a16="http://schemas.microsoft.com/office/drawing/2014/main" val="3074534984"/>
                    </a:ext>
                  </a:extLst>
                </a:gridCol>
                <a:gridCol w="3469115">
                  <a:extLst>
                    <a:ext uri="{9D8B030D-6E8A-4147-A177-3AD203B41FA5}">
                      <a16:colId xmlns:a16="http://schemas.microsoft.com/office/drawing/2014/main" val="1031499342"/>
                    </a:ext>
                  </a:extLst>
                </a:gridCol>
                <a:gridCol w="2893672">
                  <a:extLst>
                    <a:ext uri="{9D8B030D-6E8A-4147-A177-3AD203B41FA5}">
                      <a16:colId xmlns:a16="http://schemas.microsoft.com/office/drawing/2014/main" val="2761245371"/>
                    </a:ext>
                  </a:extLst>
                </a:gridCol>
              </a:tblGrid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Model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Accuracy on Test Set(%)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Cross-Entropy Loss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4133967203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Vanilla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99.30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0.022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385438510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err="1"/>
                        <a:t>Mixup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99.31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0.048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77725995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Manifold </a:t>
                      </a:r>
                      <a:r>
                        <a:rPr lang="en-US" altLang="zh-CN" sz="2100" dirty="0" err="1"/>
                        <a:t>Mixup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99.44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0.076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313192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3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D73E8-B070-4ACF-AE35-497A015E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00DFA-AF90-4B27-8C8A-416343ED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061"/>
            <a:ext cx="10515600" cy="4351338"/>
          </a:xfrm>
        </p:spPr>
        <p:txBody>
          <a:bodyPr/>
          <a:lstStyle/>
          <a:p>
            <a:r>
              <a:rPr lang="en-US" altLang="zh-CN" dirty="0"/>
              <a:t>Accuracies on MNIST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971EAD45-DAA7-4147-99AF-BCE98B0C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6" y="2680349"/>
            <a:ext cx="3617457" cy="2713093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FF78B4FA-6A0B-4C2E-AF56-C15DBDA6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3" y="2680350"/>
            <a:ext cx="3617458" cy="2713094"/>
          </a:xfrm>
          <a:prstGeom prst="rect">
            <a:avLst/>
          </a:prstGeom>
        </p:spPr>
      </p:pic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66FBE93D-A8A3-4AE3-BE57-51F1D7B2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11" y="2680349"/>
            <a:ext cx="3617457" cy="27130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CF83E5-081D-40BA-B558-2CB843B54FE5}"/>
              </a:ext>
            </a:extLst>
          </p:cNvPr>
          <p:cNvSpPr txBox="1"/>
          <p:nvPr/>
        </p:nvSpPr>
        <p:spPr>
          <a:xfrm>
            <a:off x="1845492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Vanilla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6F3044-B603-445C-BEC2-21CA7A9B1F1B}"/>
              </a:ext>
            </a:extLst>
          </p:cNvPr>
          <p:cNvSpPr txBox="1"/>
          <p:nvPr/>
        </p:nvSpPr>
        <p:spPr>
          <a:xfrm>
            <a:off x="5462950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1C2A6F-B5B0-4A17-9E6F-813413F9D34F}"/>
              </a:ext>
            </a:extLst>
          </p:cNvPr>
          <p:cNvSpPr txBox="1"/>
          <p:nvPr/>
        </p:nvSpPr>
        <p:spPr>
          <a:xfrm>
            <a:off x="8500312" y="5393442"/>
            <a:ext cx="209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9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D73E8-B070-4ACF-AE35-497A015E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00DFA-AF90-4B27-8C8A-416343ED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061"/>
            <a:ext cx="10515600" cy="4351338"/>
          </a:xfrm>
        </p:spPr>
        <p:txBody>
          <a:bodyPr/>
          <a:lstStyle/>
          <a:p>
            <a:r>
              <a:rPr lang="en-US" altLang="zh-CN" dirty="0"/>
              <a:t>Losses on MNIST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EAD45-DAA7-4147-99AF-BCE98B0C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96" y="2680349"/>
            <a:ext cx="3617457" cy="2713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78B4FA-6A0B-4C2E-AF56-C15DBDA6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453" y="2680350"/>
            <a:ext cx="3617458" cy="27130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FBE93D-A8A3-4AE3-BE57-51F1D7B2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911" y="2680349"/>
            <a:ext cx="3617457" cy="27130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1F02A24-B765-4F78-83C3-5D329681464C}"/>
              </a:ext>
            </a:extLst>
          </p:cNvPr>
          <p:cNvSpPr txBox="1"/>
          <p:nvPr/>
        </p:nvSpPr>
        <p:spPr>
          <a:xfrm>
            <a:off x="1845492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Vanilla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FD14A2-E72E-4180-B1A2-794FBC920670}"/>
              </a:ext>
            </a:extLst>
          </p:cNvPr>
          <p:cNvSpPr txBox="1"/>
          <p:nvPr/>
        </p:nvSpPr>
        <p:spPr>
          <a:xfrm>
            <a:off x="5462950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3C70CE-8A25-4E3C-9115-DD5760475C96}"/>
              </a:ext>
            </a:extLst>
          </p:cNvPr>
          <p:cNvSpPr txBox="1"/>
          <p:nvPr/>
        </p:nvSpPr>
        <p:spPr>
          <a:xfrm>
            <a:off x="8500312" y="5393442"/>
            <a:ext cx="209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442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94B8A-9F84-4783-AD1A-DC1A830C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9A2F8-A64F-4719-B006-591D3E90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86" y="1825625"/>
            <a:ext cx="10717427" cy="4351338"/>
          </a:xfrm>
        </p:spPr>
        <p:txBody>
          <a:bodyPr/>
          <a:lstStyle/>
          <a:p>
            <a:r>
              <a:rPr lang="en-US" altLang="zh-CN" dirty="0"/>
              <a:t>CIFAR-10, PreActResNet18</a:t>
            </a:r>
          </a:p>
          <a:p>
            <a:r>
              <a:rPr lang="en-US" altLang="zh-CN" dirty="0"/>
              <a:t>2000 epochs,</a:t>
            </a:r>
            <a:r>
              <a:rPr lang="zh-CN" altLang="en-US" dirty="0"/>
              <a:t> </a:t>
            </a:r>
            <a:r>
              <a:rPr lang="en-US" altLang="zh-CN" dirty="0"/>
              <a:t>learning rate 0.1, SGD optimizer with momentum 0.9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ECEEC98-6893-40CD-8266-222711B9D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89174"/>
              </p:ext>
            </p:extLst>
          </p:nvPr>
        </p:nvGraphicFramePr>
        <p:xfrm>
          <a:off x="1755493" y="3429000"/>
          <a:ext cx="8681012" cy="176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224">
                  <a:extLst>
                    <a:ext uri="{9D8B030D-6E8A-4147-A177-3AD203B41FA5}">
                      <a16:colId xmlns:a16="http://schemas.microsoft.com/office/drawing/2014/main" val="3074534984"/>
                    </a:ext>
                  </a:extLst>
                </a:gridCol>
                <a:gridCol w="3469116">
                  <a:extLst>
                    <a:ext uri="{9D8B030D-6E8A-4147-A177-3AD203B41FA5}">
                      <a16:colId xmlns:a16="http://schemas.microsoft.com/office/drawing/2014/main" val="1031499342"/>
                    </a:ext>
                  </a:extLst>
                </a:gridCol>
                <a:gridCol w="2893672">
                  <a:extLst>
                    <a:ext uri="{9D8B030D-6E8A-4147-A177-3AD203B41FA5}">
                      <a16:colId xmlns:a16="http://schemas.microsoft.com/office/drawing/2014/main" val="2761245371"/>
                    </a:ext>
                  </a:extLst>
                </a:gridCol>
              </a:tblGrid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Model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Accuracy on Test Set(%)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Cross-Entropy Loss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4133967203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Vanilla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95.58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0.172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385438510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 err="1"/>
                        <a:t>Mixup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96.89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0.186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77725995"/>
                  </a:ext>
                </a:extLst>
              </a:tr>
              <a:tr h="441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Manifold </a:t>
                      </a:r>
                      <a:r>
                        <a:rPr lang="en-US" altLang="zh-CN" sz="2100" dirty="0" err="1"/>
                        <a:t>Mixup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97.19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0.161</a:t>
                      </a:r>
                      <a:endParaRPr lang="zh-CN" altLang="en-US" sz="2100" dirty="0"/>
                    </a:p>
                  </a:txBody>
                  <a:tcPr marL="108742" marR="108742" marT="54371" marB="54371" anchor="ctr"/>
                </a:tc>
                <a:extLst>
                  <a:ext uri="{0D108BD9-81ED-4DB2-BD59-A6C34878D82A}">
                    <a16:rowId xmlns:a16="http://schemas.microsoft.com/office/drawing/2014/main" val="313192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91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BCB0C8F2-BE99-461F-BAB7-BE4EB7020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raw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input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vectors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one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hot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label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encodings</m:t>
                    </m:r>
                  </m:oMath>
                </a14:m>
                <a:r>
                  <a:rPr lang="en-US" altLang="zh-CN" sz="2400" dirty="0"/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BCB0C8F2-BE99-461F-BAB7-BE4EB7020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3B198327-F912-4D6F-B360-341D89BB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mixup</a:t>
            </a:r>
            <a:endParaRPr lang="zh-CN" altLang="en-US" sz="32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0CD7FCE-8D07-4DF5-B108-2998816332A6}"/>
              </a:ext>
            </a:extLst>
          </p:cNvPr>
          <p:cNvGrpSpPr/>
          <p:nvPr/>
        </p:nvGrpSpPr>
        <p:grpSpPr>
          <a:xfrm>
            <a:off x="1720596" y="3295835"/>
            <a:ext cx="8750808" cy="1752845"/>
            <a:chOff x="1502389" y="3295835"/>
            <a:chExt cx="8750808" cy="175284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073ABDA-FF0D-4C00-9A92-123B98B4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389" y="3295835"/>
              <a:ext cx="1752845" cy="175284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A61B6D6-08E0-4303-92C7-0E12EDD6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615" y="3295957"/>
              <a:ext cx="1752601" cy="17526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A5C474C-8E50-4EAB-B02B-49C11F205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597" y="3295957"/>
              <a:ext cx="1752600" cy="1752600"/>
            </a:xfrm>
            <a:prstGeom prst="rect">
              <a:avLst/>
            </a:prstGeom>
          </p:spPr>
        </p:pic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0452B1E-487A-48F0-8EB0-13A35E3F6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656890"/>
              </p:ext>
            </p:extLst>
          </p:nvPr>
        </p:nvGraphicFramePr>
        <p:xfrm>
          <a:off x="1336896" y="5423041"/>
          <a:ext cx="2520000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95816505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53304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coderaka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lena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16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83322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A9F97EB-EC1D-4F00-82BB-1AF8799AC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86383"/>
              </p:ext>
            </p:extLst>
          </p:nvPr>
        </p:nvGraphicFramePr>
        <p:xfrm>
          <a:off x="4836000" y="5423041"/>
          <a:ext cx="2520000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95816505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53304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coderaka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lena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16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83322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AAF56A1D-CA6B-45F7-9BA1-5115B7D27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1611"/>
              </p:ext>
            </p:extLst>
          </p:nvPr>
        </p:nvGraphicFramePr>
        <p:xfrm>
          <a:off x="8335104" y="5423041"/>
          <a:ext cx="2520000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95816505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533046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coderaka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lena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16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983322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336896" y="6518889"/>
            <a:ext cx="10122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i="1" dirty="0" err="1"/>
              <a:t>arXiv</a:t>
            </a:r>
            <a:r>
              <a:rPr lang="en-US" altLang="zh-CN" sz="1200" i="1" dirty="0"/>
              <a:t> preprint arXiv:1706.06083</a:t>
            </a:r>
            <a:r>
              <a:rPr lang="en-US" altLang="zh-CN" sz="1200" dirty="0"/>
              <a:t> (2017).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283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D73E8-B070-4ACF-AE35-497A015E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00DFA-AF90-4B27-8C8A-416343ED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061"/>
            <a:ext cx="10515600" cy="4351338"/>
          </a:xfrm>
        </p:spPr>
        <p:txBody>
          <a:bodyPr/>
          <a:lstStyle/>
          <a:p>
            <a:r>
              <a:rPr lang="en-US" altLang="zh-CN" dirty="0"/>
              <a:t>Accuracies on CIFAR-10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EAD45-DAA7-4147-99AF-BCE98B0C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96" y="2680349"/>
            <a:ext cx="3617457" cy="2713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78B4FA-6A0B-4C2E-AF56-C15DBDA6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453" y="2680350"/>
            <a:ext cx="3617458" cy="27130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FBE93D-A8A3-4AE3-BE57-51F1D7B2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911" y="2680349"/>
            <a:ext cx="3617457" cy="27130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4EF8D8-FF28-4A7A-BF22-9C1D0107AA91}"/>
              </a:ext>
            </a:extLst>
          </p:cNvPr>
          <p:cNvSpPr txBox="1"/>
          <p:nvPr/>
        </p:nvSpPr>
        <p:spPr>
          <a:xfrm>
            <a:off x="1845492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Vanilla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623D1-5B89-49CD-9E3D-2805DEE1F6A9}"/>
              </a:ext>
            </a:extLst>
          </p:cNvPr>
          <p:cNvSpPr txBox="1"/>
          <p:nvPr/>
        </p:nvSpPr>
        <p:spPr>
          <a:xfrm>
            <a:off x="5462950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7A7CDA-CB03-42C3-9B32-7D83BD112BFB}"/>
              </a:ext>
            </a:extLst>
          </p:cNvPr>
          <p:cNvSpPr txBox="1"/>
          <p:nvPr/>
        </p:nvSpPr>
        <p:spPr>
          <a:xfrm>
            <a:off x="8500312" y="5393442"/>
            <a:ext cx="209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24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D73E8-B070-4ACF-AE35-497A015E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00DFA-AF90-4B27-8C8A-416343ED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061"/>
            <a:ext cx="10515600" cy="4351338"/>
          </a:xfrm>
        </p:spPr>
        <p:txBody>
          <a:bodyPr/>
          <a:lstStyle/>
          <a:p>
            <a:r>
              <a:rPr lang="en-US" altLang="zh-CN" dirty="0"/>
              <a:t>Losses on CIFAR-10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EAD45-DAA7-4147-99AF-BCE98B0C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96" y="2680349"/>
            <a:ext cx="3617456" cy="2713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78B4FA-6A0B-4C2E-AF56-C15DBDA6A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0453" y="2680350"/>
            <a:ext cx="3617457" cy="27130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FBE93D-A8A3-4AE3-BE57-51F1D7B2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911" y="2680349"/>
            <a:ext cx="3617456" cy="27130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1DE257B-1C28-4ABC-883D-7AEDF08B10F0}"/>
              </a:ext>
            </a:extLst>
          </p:cNvPr>
          <p:cNvSpPr txBox="1"/>
          <p:nvPr/>
        </p:nvSpPr>
        <p:spPr>
          <a:xfrm>
            <a:off x="1845492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Vanilla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AB112B-2759-4E55-AD91-2A87B1D030F6}"/>
              </a:ext>
            </a:extLst>
          </p:cNvPr>
          <p:cNvSpPr txBox="1"/>
          <p:nvPr/>
        </p:nvSpPr>
        <p:spPr>
          <a:xfrm>
            <a:off x="5462950" y="5393442"/>
            <a:ext cx="93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Mixup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AD8E63-E993-4FF3-9B20-AEFB1D5B7E72}"/>
              </a:ext>
            </a:extLst>
          </p:cNvPr>
          <p:cNvSpPr txBox="1"/>
          <p:nvPr/>
        </p:nvSpPr>
        <p:spPr>
          <a:xfrm>
            <a:off x="8500312" y="5393442"/>
            <a:ext cx="209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94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C30C3-9851-4EB7-BF9C-D4129DAB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Start Up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1E354-6C1D-427D-AB92-EC4FCE1A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直接训一个模型的效果：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r>
              <a:rPr lang="en-US" altLang="zh-CN" dirty="0"/>
              <a:t> &gt; </a:t>
            </a:r>
            <a:r>
              <a:rPr lang="en-US" altLang="zh-CN" dirty="0" err="1"/>
              <a:t>Mixup</a:t>
            </a:r>
            <a:r>
              <a:rPr lang="en-US" altLang="zh-CN" dirty="0"/>
              <a:t> &gt; Vanilla</a:t>
            </a:r>
          </a:p>
          <a:p>
            <a:r>
              <a:rPr lang="zh-CN" altLang="en-US" dirty="0"/>
              <a:t>由于 </a:t>
            </a:r>
            <a:r>
              <a:rPr lang="en-US" altLang="zh-CN" dirty="0" err="1"/>
              <a:t>Mixup</a:t>
            </a:r>
            <a:r>
              <a:rPr lang="en-US" altLang="zh-CN" dirty="0"/>
              <a:t> </a:t>
            </a:r>
            <a:r>
              <a:rPr lang="zh-CN" altLang="en-US" dirty="0"/>
              <a:t>引入的随机性，</a:t>
            </a:r>
            <a:r>
              <a:rPr lang="en-US" altLang="zh-CN" dirty="0"/>
              <a:t>accuracy </a:t>
            </a:r>
            <a:r>
              <a:rPr lang="zh-CN" altLang="en-US" dirty="0"/>
              <a:t>和 </a:t>
            </a:r>
            <a:r>
              <a:rPr lang="en-US" altLang="zh-CN" dirty="0"/>
              <a:t>loss </a:t>
            </a:r>
            <a:r>
              <a:rPr lang="zh-CN" altLang="en-US" dirty="0"/>
              <a:t>存在波动</a:t>
            </a:r>
          </a:p>
        </p:txBody>
      </p:sp>
    </p:spTree>
    <p:extLst>
      <p:ext uri="{BB962C8B-B14F-4D97-AF65-F5344CB8AC3E}">
        <p14:creationId xmlns:p14="http://schemas.microsoft.com/office/powerpoint/2010/main" val="18954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3C8C3-B600-429A-9DF7-8BA29647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PGD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7EA7E-5675-4E06-941E-FE57DAA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51338"/>
          </a:xfrm>
        </p:spPr>
        <p:txBody>
          <a:bodyPr/>
          <a:lstStyle/>
          <a:p>
            <a:r>
              <a:rPr lang="en-US" altLang="zh-CN" dirty="0"/>
              <a:t>MNIST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eps=0.3, alpha=0.01, </a:t>
            </a:r>
            <a:r>
              <a:rPr lang="en-US" altLang="zh-CN" dirty="0" err="1">
                <a:latin typeface="Consolas" panose="020B0609020204030204" pitchFamily="49" charset="0"/>
              </a:rPr>
              <a:t>num_iters</a:t>
            </a:r>
            <a:r>
              <a:rPr lang="en-US" altLang="zh-CN" dirty="0">
                <a:latin typeface="Consolas" panose="020B0609020204030204" pitchFamily="49" charset="0"/>
              </a:rPr>
              <a:t>=40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4F05478-0677-4B5F-8A0F-329C7AA40F21}"/>
              </a:ext>
            </a:extLst>
          </p:cNvPr>
          <p:cNvGrpSpPr/>
          <p:nvPr/>
        </p:nvGrpSpPr>
        <p:grpSpPr>
          <a:xfrm>
            <a:off x="2148004" y="2904981"/>
            <a:ext cx="9761850" cy="976193"/>
            <a:chOff x="2148004" y="2904981"/>
            <a:chExt cx="9761850" cy="9761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1466EF-555E-42A2-9CB6-D278C460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004" y="2904989"/>
              <a:ext cx="976185" cy="97618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875C2AE-AA6A-47D1-A3C9-68D24ECD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89" y="2904988"/>
              <a:ext cx="976185" cy="97618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48BE743-9927-4DE5-BDB4-C0ABBEFD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0374" y="2904987"/>
              <a:ext cx="976185" cy="97618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E8422DC-2E7C-4C91-BD06-E7C74853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559" y="2904986"/>
              <a:ext cx="976185" cy="97618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A3C6EF7-49BF-4D31-ADB4-55DAED9B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2744" y="2904983"/>
              <a:ext cx="976185" cy="97618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7FC96A5-99B5-4BBB-BB87-B0A6D48A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8929" y="2904983"/>
              <a:ext cx="976185" cy="97618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9F375B-2AA9-4068-A246-DDC6CBB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5114" y="2904982"/>
              <a:ext cx="976185" cy="9761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77A9FC9-8CE3-4C46-8DF6-BDE107F6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1299" y="2904981"/>
              <a:ext cx="976185" cy="9761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419DC6D-6E4B-4933-A54A-C20EF1B86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7484" y="2904981"/>
              <a:ext cx="976185" cy="97618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AE7025E-6ADB-450B-9C79-D4A6B676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3669" y="2904981"/>
              <a:ext cx="976185" cy="976185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E7AA009-0A7A-4D17-BA0A-3DE0F15E2216}"/>
              </a:ext>
            </a:extLst>
          </p:cNvPr>
          <p:cNvSpPr txBox="1"/>
          <p:nvPr/>
        </p:nvSpPr>
        <p:spPr>
          <a:xfrm>
            <a:off x="550898" y="3208411"/>
            <a:ext cx="97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Origin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2C5BF4-FBAB-4706-8299-C9CC1FBB00FE}"/>
              </a:ext>
            </a:extLst>
          </p:cNvPr>
          <p:cNvGrpSpPr/>
          <p:nvPr/>
        </p:nvGrpSpPr>
        <p:grpSpPr>
          <a:xfrm>
            <a:off x="2150053" y="4112621"/>
            <a:ext cx="9761850" cy="976193"/>
            <a:chOff x="2150053" y="4112621"/>
            <a:chExt cx="9761850" cy="97619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3E6222D-9671-49CD-81EC-14A3AA00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0053" y="4112629"/>
              <a:ext cx="976185" cy="97618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2B05AA-B966-491F-8744-3344FE1E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6238" y="4112628"/>
              <a:ext cx="976185" cy="97618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E2860EE-606C-4DA9-8509-7B8911A55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2423" y="4112627"/>
              <a:ext cx="976185" cy="97618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B11E0E7-08DB-47B4-AE1B-2214F8BB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8608" y="4112626"/>
              <a:ext cx="976185" cy="97618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FB5B4F0-F940-4958-8FA0-D4CD63F0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4793" y="4112623"/>
              <a:ext cx="976185" cy="97618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85AB408-BF9A-4595-88D3-2E2DE601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30978" y="4112623"/>
              <a:ext cx="976185" cy="97618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F7D5DBA-2137-4F90-9906-BAFC672E7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7163" y="4112622"/>
              <a:ext cx="976185" cy="97618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60401FA-6758-44E1-8113-CA39A8D7B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3348" y="4112621"/>
              <a:ext cx="976185" cy="97618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B233078-FDD5-49F1-9DB1-22414A1F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9533" y="4112621"/>
              <a:ext cx="976185" cy="97618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3689C6B-A09C-4245-9762-8CF20E3F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5718" y="4112621"/>
              <a:ext cx="976185" cy="976185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CDAB5CB-CD74-4DBE-86A6-42D3612863FC}"/>
              </a:ext>
            </a:extLst>
          </p:cNvPr>
          <p:cNvSpPr txBox="1"/>
          <p:nvPr/>
        </p:nvSpPr>
        <p:spPr>
          <a:xfrm>
            <a:off x="0" y="4277550"/>
            <a:ext cx="219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Attacked from pretrained model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A67323-A66D-4B54-9D6D-BA90C2645F71}"/>
              </a:ext>
            </a:extLst>
          </p:cNvPr>
          <p:cNvGrpSpPr/>
          <p:nvPr/>
        </p:nvGrpSpPr>
        <p:grpSpPr>
          <a:xfrm>
            <a:off x="2148004" y="5320250"/>
            <a:ext cx="9761850" cy="976193"/>
            <a:chOff x="2148004" y="5320250"/>
            <a:chExt cx="9761850" cy="976193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5EAF049-954C-4799-80EB-A767B91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004" y="5320258"/>
              <a:ext cx="976185" cy="97618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0F16227-DBD6-46DD-9C6F-88B605CC8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89" y="5320257"/>
              <a:ext cx="976185" cy="97618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D5B45B9-4810-4744-BC1A-444EB60C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0374" y="5320256"/>
              <a:ext cx="976185" cy="97618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B2D58C8-BDF6-4356-AFF0-7019A726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559" y="5320255"/>
              <a:ext cx="976185" cy="97618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DB81FF2-4E60-4C65-B2D9-780AF9B0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2744" y="5320252"/>
              <a:ext cx="976185" cy="97618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25587CD-CB7B-484D-B2D8-CE6CEA1B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8929" y="5320252"/>
              <a:ext cx="976185" cy="976185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AA0EC4E-E37D-4D3F-99EE-AD1B166D7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5114" y="5320251"/>
              <a:ext cx="976185" cy="976185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9E6FB6D-4071-40E0-860D-57928D85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1299" y="5320250"/>
              <a:ext cx="976185" cy="976185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3B0B637-83C6-41EB-A26A-B6E99F00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7484" y="5320250"/>
              <a:ext cx="976185" cy="976185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9E337B1-4C59-460C-91A4-BCA5EE5D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3669" y="5320250"/>
              <a:ext cx="976185" cy="976185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1B65B585-232C-4A5D-853A-56B8EF550D40}"/>
              </a:ext>
            </a:extLst>
          </p:cNvPr>
          <p:cNvSpPr txBox="1"/>
          <p:nvPr/>
        </p:nvSpPr>
        <p:spPr>
          <a:xfrm>
            <a:off x="64018" y="5482614"/>
            <a:ext cx="206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Attacked from untrained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42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3C8C3-B600-429A-9DF7-8BA29647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PGD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7EA7E-5675-4E06-941E-FE57DAA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51338"/>
          </a:xfrm>
        </p:spPr>
        <p:txBody>
          <a:bodyPr/>
          <a:lstStyle/>
          <a:p>
            <a:r>
              <a:rPr lang="en-US" altLang="zh-CN" dirty="0"/>
              <a:t>CIFAR-10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eps=8/225, alpha=2/225, </a:t>
            </a:r>
            <a:r>
              <a:rPr lang="en-US" altLang="zh-CN" dirty="0" err="1">
                <a:latin typeface="Consolas" panose="020B0609020204030204" pitchFamily="49" charset="0"/>
              </a:rPr>
              <a:t>num_iters</a:t>
            </a:r>
            <a:r>
              <a:rPr lang="en-US" altLang="zh-CN" dirty="0">
                <a:latin typeface="Consolas" panose="020B0609020204030204" pitchFamily="49" charset="0"/>
              </a:rPr>
              <a:t>=7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8975B4-6AE5-4C5A-963D-85E6EF7DF8E1}"/>
              </a:ext>
            </a:extLst>
          </p:cNvPr>
          <p:cNvGrpSpPr/>
          <p:nvPr/>
        </p:nvGrpSpPr>
        <p:grpSpPr>
          <a:xfrm>
            <a:off x="2148004" y="2904981"/>
            <a:ext cx="9761850" cy="976193"/>
            <a:chOff x="2148004" y="2904981"/>
            <a:chExt cx="9761850" cy="9761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1466EF-555E-42A2-9CB6-D278C460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004" y="2904989"/>
              <a:ext cx="976185" cy="97618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875C2AE-AA6A-47D1-A3C9-68D24ECD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89" y="2904988"/>
              <a:ext cx="976185" cy="97618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48BE743-9927-4DE5-BDB4-C0ABBEFD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0374" y="2904987"/>
              <a:ext cx="976185" cy="97618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E8422DC-2E7C-4C91-BD06-E7C74853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559" y="2904986"/>
              <a:ext cx="976185" cy="97618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A3C6EF7-49BF-4D31-ADB4-55DAED9B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2744" y="2904983"/>
              <a:ext cx="976185" cy="97618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7FC96A5-99B5-4BBB-BB87-B0A6D48A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8929" y="2904983"/>
              <a:ext cx="976185" cy="97618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E9F375B-2AA9-4068-A246-DDC6CBB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5114" y="2904982"/>
              <a:ext cx="976185" cy="9761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77A9FC9-8CE3-4C46-8DF6-BDE107F6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1299" y="2904981"/>
              <a:ext cx="976185" cy="9761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419DC6D-6E4B-4933-A54A-C20EF1B86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7484" y="2904981"/>
              <a:ext cx="976185" cy="97618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AE7025E-6ADB-450B-9C79-D4A6B6764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3669" y="2904981"/>
              <a:ext cx="976185" cy="97618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D26A10-9C7E-44A7-AD45-899D67D8CADD}"/>
              </a:ext>
            </a:extLst>
          </p:cNvPr>
          <p:cNvGrpSpPr/>
          <p:nvPr/>
        </p:nvGrpSpPr>
        <p:grpSpPr>
          <a:xfrm>
            <a:off x="2150053" y="4112621"/>
            <a:ext cx="9761850" cy="976193"/>
            <a:chOff x="2150053" y="4112621"/>
            <a:chExt cx="9761850" cy="97619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3E6222D-9671-49CD-81EC-14A3AA003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0053" y="4112629"/>
              <a:ext cx="976185" cy="97618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82B05AA-B966-491F-8744-3344FE1E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6238" y="4112628"/>
              <a:ext cx="976185" cy="97618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E2860EE-606C-4DA9-8509-7B8911A55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2423" y="4112627"/>
              <a:ext cx="976185" cy="97618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B11E0E7-08DB-47B4-AE1B-2214F8BB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8608" y="4112626"/>
              <a:ext cx="976185" cy="97618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FB5B4F0-F940-4958-8FA0-D4CD63F0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4793" y="4112623"/>
              <a:ext cx="976185" cy="97618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85AB408-BF9A-4595-88D3-2E2DE601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30978" y="4112623"/>
              <a:ext cx="976185" cy="97618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F7D5DBA-2137-4F90-9906-BAFC672E7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7163" y="4112622"/>
              <a:ext cx="976185" cy="97618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60401FA-6758-44E1-8113-CA39A8D7B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3348" y="4112621"/>
              <a:ext cx="976185" cy="97618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B233078-FDD5-49F1-9DB1-22414A1F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9533" y="4112621"/>
              <a:ext cx="976185" cy="97618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3689C6B-A09C-4245-9762-8CF20E3F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5718" y="4112621"/>
              <a:ext cx="976185" cy="97618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4A3473-3E55-459E-8F89-03FB5A2852D5}"/>
              </a:ext>
            </a:extLst>
          </p:cNvPr>
          <p:cNvGrpSpPr/>
          <p:nvPr/>
        </p:nvGrpSpPr>
        <p:grpSpPr>
          <a:xfrm>
            <a:off x="2108868" y="5320214"/>
            <a:ext cx="9800986" cy="1378278"/>
            <a:chOff x="2108868" y="5320214"/>
            <a:chExt cx="9800986" cy="1378278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5EAF049-954C-4799-80EB-A767B91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8004" y="5320258"/>
              <a:ext cx="976185" cy="97618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0F16227-DBD6-46DD-9C6F-88B605CC8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24189" y="5320214"/>
              <a:ext cx="976185" cy="97618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CD5B45B9-4810-4744-BC1A-444EB60C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00374" y="5320256"/>
              <a:ext cx="976185" cy="97618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B2D58C8-BDF6-4356-AFF0-7019A726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559" y="5320255"/>
              <a:ext cx="976185" cy="97618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DB81FF2-4E60-4C65-B2D9-780AF9B04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2744" y="5320252"/>
              <a:ext cx="976185" cy="97618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225587CD-CB7B-484D-B2D8-CE6CEA1B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8929" y="5320252"/>
              <a:ext cx="976185" cy="976185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AA0EC4E-E37D-4D3F-99EE-AD1B166D7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05114" y="5320251"/>
              <a:ext cx="976185" cy="976185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9E6FB6D-4071-40E0-860D-57928D85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81299" y="5320250"/>
              <a:ext cx="976185" cy="976185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3B0B637-83C6-41EB-A26A-B6E99F00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7484" y="5320250"/>
              <a:ext cx="976185" cy="976185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9E337B1-4C59-460C-91A4-BCA5EE5D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33669" y="5320250"/>
              <a:ext cx="976185" cy="97618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9DDC0AC-9BA5-4457-B43A-20D66C0A3EE9}"/>
                </a:ext>
              </a:extLst>
            </p:cNvPr>
            <p:cNvSpPr txBox="1"/>
            <p:nvPr/>
          </p:nvSpPr>
          <p:spPr>
            <a:xfrm>
              <a:off x="2108868" y="6373996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airplane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8A26B7E-1CFC-474E-92D6-EDAAD55F938F}"/>
                </a:ext>
              </a:extLst>
            </p:cNvPr>
            <p:cNvSpPr txBox="1"/>
            <p:nvPr/>
          </p:nvSpPr>
          <p:spPr>
            <a:xfrm>
              <a:off x="3006412" y="6373951"/>
              <a:ext cx="1211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automobile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5D73CE2-39B6-4B45-A8E0-19683048DC1A}"/>
                </a:ext>
              </a:extLst>
            </p:cNvPr>
            <p:cNvSpPr txBox="1"/>
            <p:nvPr/>
          </p:nvSpPr>
          <p:spPr>
            <a:xfrm>
              <a:off x="4061238" y="6377508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bird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0A595BD-0A3E-4ACB-8DB1-B4FFD60A5AB6}"/>
                </a:ext>
              </a:extLst>
            </p:cNvPr>
            <p:cNvSpPr txBox="1"/>
            <p:nvPr/>
          </p:nvSpPr>
          <p:spPr>
            <a:xfrm>
              <a:off x="5041544" y="6373994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cat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A07CA62-700B-4EDE-8B02-B2982F06B0FF}"/>
                </a:ext>
              </a:extLst>
            </p:cNvPr>
            <p:cNvSpPr txBox="1"/>
            <p:nvPr/>
          </p:nvSpPr>
          <p:spPr>
            <a:xfrm>
              <a:off x="6013608" y="6370480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deer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6C591CF-4E56-44FF-A5E0-F68CF033E7BC}"/>
                </a:ext>
              </a:extLst>
            </p:cNvPr>
            <p:cNvSpPr txBox="1"/>
            <p:nvPr/>
          </p:nvSpPr>
          <p:spPr>
            <a:xfrm>
              <a:off x="6985672" y="6377508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dog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C3EF7C8-B878-4052-834B-1DB1E901F32C}"/>
                </a:ext>
              </a:extLst>
            </p:cNvPr>
            <p:cNvSpPr txBox="1"/>
            <p:nvPr/>
          </p:nvSpPr>
          <p:spPr>
            <a:xfrm>
              <a:off x="7974222" y="6384536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frog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4C2E7EA-1E4C-4099-84B0-40DD2E235089}"/>
                </a:ext>
              </a:extLst>
            </p:cNvPr>
            <p:cNvSpPr txBox="1"/>
            <p:nvPr/>
          </p:nvSpPr>
          <p:spPr>
            <a:xfrm>
              <a:off x="8923606" y="6377507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horse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D669307-F63E-431D-A8F4-3D32FED4A975}"/>
                </a:ext>
              </a:extLst>
            </p:cNvPr>
            <p:cNvSpPr txBox="1"/>
            <p:nvPr/>
          </p:nvSpPr>
          <p:spPr>
            <a:xfrm>
              <a:off x="9918291" y="6377506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ship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0DB6084-248B-4015-ACA4-1F250C2E1489}"/>
                </a:ext>
              </a:extLst>
            </p:cNvPr>
            <p:cNvSpPr txBox="1"/>
            <p:nvPr/>
          </p:nvSpPr>
          <p:spPr>
            <a:xfrm>
              <a:off x="10826572" y="6390715"/>
              <a:ext cx="1054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truck</a:t>
              </a:r>
              <a:endParaRPr lang="zh-CN" altLang="en-US" sz="1400" dirty="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8F0E9E36-376E-4335-81E2-2151107B3896}"/>
              </a:ext>
            </a:extLst>
          </p:cNvPr>
          <p:cNvSpPr txBox="1"/>
          <p:nvPr/>
        </p:nvSpPr>
        <p:spPr>
          <a:xfrm>
            <a:off x="550898" y="3208411"/>
            <a:ext cx="97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Origin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95ED386-4BF4-44A3-BC87-105DAC6FD366}"/>
              </a:ext>
            </a:extLst>
          </p:cNvPr>
          <p:cNvSpPr txBox="1"/>
          <p:nvPr/>
        </p:nvSpPr>
        <p:spPr>
          <a:xfrm>
            <a:off x="0" y="4277550"/>
            <a:ext cx="219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Attacked from pretrained model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E736BB-1DE0-4C8C-AAB8-27BFBC6809DD}"/>
              </a:ext>
            </a:extLst>
          </p:cNvPr>
          <p:cNvSpPr txBox="1"/>
          <p:nvPr/>
        </p:nvSpPr>
        <p:spPr>
          <a:xfrm>
            <a:off x="64018" y="5482614"/>
            <a:ext cx="206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Attacked from untrained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31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3C8C3-B600-429A-9DF7-8BA29647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PGD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37EA7E-5675-4E06-941E-FE57DAA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51338"/>
          </a:xfrm>
        </p:spPr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>
                <a:latin typeface="Consolas" panose="020B0609020204030204" pitchFamily="49" charset="0"/>
              </a:rPr>
              <a:t>在攻击过的测试集上的表现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84F9AA7-6C74-42EA-8F85-7A4A482AB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28060"/>
              </p:ext>
            </p:extLst>
          </p:nvPr>
        </p:nvGraphicFramePr>
        <p:xfrm>
          <a:off x="1450430" y="3619164"/>
          <a:ext cx="41319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979">
                  <a:extLst>
                    <a:ext uri="{9D8B030D-6E8A-4147-A177-3AD203B41FA5}">
                      <a16:colId xmlns:a16="http://schemas.microsoft.com/office/drawing/2014/main" val="2437745761"/>
                    </a:ext>
                  </a:extLst>
                </a:gridCol>
                <a:gridCol w="2065979">
                  <a:extLst>
                    <a:ext uri="{9D8B030D-6E8A-4147-A177-3AD203B41FA5}">
                      <a16:colId xmlns:a16="http://schemas.microsoft.com/office/drawing/2014/main" val="407652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Accuracy(%)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33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Vanilla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32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Mixup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28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Manifold </a:t>
                      </a:r>
                      <a:r>
                        <a:rPr lang="en-US" altLang="zh-CN" dirty="0" err="1"/>
                        <a:t>Mixup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720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20DC2BC-6158-47FE-8299-7A5397FC7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82731"/>
              </p:ext>
            </p:extLst>
          </p:nvPr>
        </p:nvGraphicFramePr>
        <p:xfrm>
          <a:off x="6613266" y="3619164"/>
          <a:ext cx="41283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152">
                  <a:extLst>
                    <a:ext uri="{9D8B030D-6E8A-4147-A177-3AD203B41FA5}">
                      <a16:colId xmlns:a16="http://schemas.microsoft.com/office/drawing/2014/main" val="2437745761"/>
                    </a:ext>
                  </a:extLst>
                </a:gridCol>
                <a:gridCol w="2064152">
                  <a:extLst>
                    <a:ext uri="{9D8B030D-6E8A-4147-A177-3AD203B41FA5}">
                      <a16:colId xmlns:a16="http://schemas.microsoft.com/office/drawing/2014/main" val="407652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Accuracy(%)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2533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Vanilla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32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Mixup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28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Manifold </a:t>
                      </a:r>
                      <a:r>
                        <a:rPr lang="en-US" altLang="zh-CN" dirty="0" err="1"/>
                        <a:t>Mixup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572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1564A05-3D3D-4BE9-995C-98474F4C86DE}"/>
              </a:ext>
            </a:extLst>
          </p:cNvPr>
          <p:cNvSpPr txBox="1"/>
          <p:nvPr/>
        </p:nvSpPr>
        <p:spPr>
          <a:xfrm>
            <a:off x="2632901" y="314479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MNIST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D5893D-840B-4FBE-A890-D2F7DF5ECDAE}"/>
              </a:ext>
            </a:extLst>
          </p:cNvPr>
          <p:cNvSpPr txBox="1"/>
          <p:nvPr/>
        </p:nvSpPr>
        <p:spPr>
          <a:xfrm>
            <a:off x="7793910" y="3149610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CIFAR-10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51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C30C3-9851-4EB7-BF9C-D4129DAB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– PGD Attack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1E354-6C1D-427D-AB92-EC4FCE1A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，轻而易举</a:t>
            </a:r>
            <a:endParaRPr lang="en-US" altLang="zh-CN" dirty="0"/>
          </a:p>
          <a:p>
            <a:r>
              <a:rPr lang="en-US" altLang="zh-CN" dirty="0"/>
              <a:t>CIFAR-10</a:t>
            </a:r>
            <a:r>
              <a:rPr lang="zh-CN" altLang="en-US" dirty="0"/>
              <a:t>，看起来难一些，但实际上</a:t>
            </a:r>
            <a:r>
              <a:rPr lang="en-US" altLang="zh-CN" dirty="0"/>
              <a:t>PGD</a:t>
            </a:r>
            <a:r>
              <a:rPr lang="zh-CN" altLang="en-US" dirty="0"/>
              <a:t>也能取得不错的效果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 </a:t>
            </a:r>
            <a:r>
              <a:rPr lang="en-US" altLang="zh-CN" dirty="0"/>
              <a:t>Manifold </a:t>
            </a:r>
            <a:r>
              <a:rPr lang="en-US" altLang="zh-CN" dirty="0" err="1"/>
              <a:t>Mixup</a:t>
            </a:r>
            <a:r>
              <a:rPr lang="en-US" altLang="zh-CN" dirty="0"/>
              <a:t> </a:t>
            </a:r>
            <a:r>
              <a:rPr lang="zh-CN" altLang="en-US" dirty="0"/>
              <a:t>训出来的</a:t>
            </a:r>
            <a:r>
              <a:rPr lang="en-US" altLang="zh-CN" dirty="0"/>
              <a:t>model</a:t>
            </a:r>
            <a:r>
              <a:rPr lang="zh-CN" altLang="en-US" dirty="0"/>
              <a:t>在鲁棒性上确实好那么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33E81-31E7-4C94-9A3B-FA8EAB44B0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23" y="1825625"/>
            <a:ext cx="406400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771E68-ADD0-4DAA-83CB-CFAF1DF43A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5806" y="2282001"/>
            <a:ext cx="406400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A572F1-00F6-41F6-81FF-CBF8A6D501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765918" y="3133202"/>
            <a:ext cx="406400" cy="406400"/>
          </a:xfrm>
          <a:prstGeom prst="rect">
            <a:avLst/>
          </a:prstGeom>
        </p:spPr>
      </p:pic>
      <p:pic>
        <p:nvPicPr>
          <p:cNvPr id="1026" name="Picture 2" descr="Pinching Hand on Twitter Twemoji 13.0.1">
            <a:extLst>
              <a:ext uri="{FF2B5EF4-FFF2-40B4-BE49-F238E27FC236}">
                <a16:creationId xmlns:a16="http://schemas.microsoft.com/office/drawing/2014/main" id="{016C2B5B-7A42-4742-8475-A9E37DC4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69" y="3156352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4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E8D41D-8083-4384-A2CD-860C36B1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7685"/>
            <a:ext cx="10515600" cy="92263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Experiments on Adversarial Training</a:t>
            </a:r>
            <a:endParaRPr lang="zh-CN" altLang="en-US" sz="4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0E4C80-22E1-4F77-B47C-D180C3501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24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D1C5E-4776-4205-A629-4FADC4C2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19C2A-1ACE-465F-8110-67EBDF69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B89286-F967-439A-A012-4716FD18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87" y="4172877"/>
            <a:ext cx="8790044" cy="21390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C09C90-AD05-41BA-94B9-1B158D1D3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87" y="1797632"/>
            <a:ext cx="8788215" cy="20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初始模型选择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从空模型开始训练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从预训练模型开始进一步的对抗学习</a:t>
            </a:r>
          </a:p>
        </p:txBody>
      </p:sp>
    </p:spTree>
    <p:extLst>
      <p:ext uri="{BB962C8B-B14F-4D97-AF65-F5344CB8AC3E}">
        <p14:creationId xmlns:p14="http://schemas.microsoft.com/office/powerpoint/2010/main" val="270508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29D1-3BBA-494B-AEC8-DB1F4AD5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Why mixup?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295B7F-988B-4159-AED3-FA84DDA8E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“encourages the model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dirty="0"/>
                  <a:t> to behave linearly in-between training examples”</a:t>
                </a:r>
              </a:p>
              <a:p>
                <a:r>
                  <a:rPr lang="en-US" altLang="zh-CN" sz="2400" dirty="0"/>
                  <a:t>“reduces the amount of undesirable oscillations when predicting outside the training examples”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7295B7F-988B-4159-AED3-FA84DDA8E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52E6C48-4302-4975-A352-20B7026C6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" t="5665" r="7124" b="5536"/>
          <a:stretch/>
        </p:blipFill>
        <p:spPr>
          <a:xfrm>
            <a:off x="1003177" y="4001294"/>
            <a:ext cx="4870882" cy="2164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ECE40F5-E4E9-4FCC-AA2F-F321E02E086E}"/>
                  </a:ext>
                </a:extLst>
              </p:cNvPr>
              <p:cNvSpPr txBox="1"/>
              <p:nvPr/>
            </p:nvSpPr>
            <p:spPr>
              <a:xfrm>
                <a:off x="6630469" y="4678532"/>
                <a:ext cx="39669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Green: Class 0. Orange: Class 1. </a:t>
                </a:r>
              </a:p>
              <a:p>
                <a:r>
                  <a:rPr lang="en-US" altLang="zh-CN" dirty="0"/>
                  <a:t>Blue shading indicates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ECE40F5-E4E9-4FCC-AA2F-F321E02E0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469" y="4678532"/>
                <a:ext cx="3966920" cy="646331"/>
              </a:xfrm>
              <a:prstGeom prst="rect">
                <a:avLst/>
              </a:prstGeom>
              <a:blipFill>
                <a:blip r:embed="rId4"/>
                <a:stretch>
                  <a:fillRect l="-1385" t="-4673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336896" y="6518889"/>
            <a:ext cx="101229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i="1" dirty="0" err="1"/>
              <a:t>arXiv</a:t>
            </a:r>
            <a:r>
              <a:rPr lang="en-US" altLang="zh-CN" sz="1200" i="1" dirty="0"/>
              <a:t> preprint arXiv:1706.06083</a:t>
            </a:r>
            <a:r>
              <a:rPr lang="en-US" altLang="zh-CN" sz="1200" dirty="0"/>
              <a:t> (2017).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2440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7189"/>
                <a:ext cx="10515600" cy="4351338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CN" dirty="0">
                    <a:cs typeface="+mn-ea"/>
                    <a:sym typeface="+mn-lt"/>
                  </a:rPr>
                  <a:t>MNIST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=0.3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=0.01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run 40 steps of projected gradient descent</a:t>
                </a:r>
              </a:p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7189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15792"/>
              </p:ext>
            </p:extLst>
          </p:nvPr>
        </p:nvGraphicFramePr>
        <p:xfrm>
          <a:off x="6208683" y="1716652"/>
          <a:ext cx="5200073" cy="28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12">
                  <a:extLst>
                    <a:ext uri="{9D8B030D-6E8A-4147-A177-3AD203B41FA5}">
                      <a16:colId xmlns:a16="http://schemas.microsoft.com/office/drawing/2014/main" val="2901907449"/>
                    </a:ext>
                  </a:extLst>
                </a:gridCol>
                <a:gridCol w="2002497">
                  <a:extLst>
                    <a:ext uri="{9D8B030D-6E8A-4147-A177-3AD203B41FA5}">
                      <a16:colId xmlns:a16="http://schemas.microsoft.com/office/drawing/2014/main" val="887601133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774333716"/>
                    </a:ext>
                  </a:extLst>
                </a:gridCol>
              </a:tblGrid>
              <a:tr h="61707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from a </a:t>
                      </a:r>
                      <a:r>
                        <a:rPr lang="en-US" altLang="zh-CN" baseline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pretrained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model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 from an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untrained model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70368"/>
                  </a:ext>
                </a:extLst>
              </a:tr>
              <a:tr h="552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96.87%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96.49%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285881"/>
                  </a:ext>
                </a:extLst>
              </a:tr>
              <a:tr h="64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98.13%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95.73%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00380"/>
                  </a:ext>
                </a:extLst>
              </a:tr>
              <a:tr h="6954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97.97%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96.69%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1113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91261" y="4763861"/>
            <a:ext cx="398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accuracy on PGD-attacked dataset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3878" y="4763861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accuracy on original dataset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4484" y="5425699"/>
            <a:ext cx="1084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cs typeface="+mn-ea"/>
                <a:sym typeface="+mn-lt"/>
              </a:rPr>
              <a:t>结论：无论是否使用</a:t>
            </a:r>
            <a:r>
              <a:rPr lang="en-US" altLang="zh-CN" sz="2000" dirty="0">
                <a:cs typeface="+mn-ea"/>
                <a:sym typeface="+mn-lt"/>
              </a:rPr>
              <a:t>mixup</a:t>
            </a:r>
            <a:r>
              <a:rPr lang="zh-CN" altLang="en-US" sz="2000" dirty="0">
                <a:cs typeface="+mn-ea"/>
                <a:sym typeface="+mn-lt"/>
              </a:rPr>
              <a:t>，从预训练模型开始训练都会比从空模型开始训练获得更好的效果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0E96E48-942A-4BB2-B131-49F11DD4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69581"/>
              </p:ext>
            </p:extLst>
          </p:nvPr>
        </p:nvGraphicFramePr>
        <p:xfrm>
          <a:off x="783244" y="1716652"/>
          <a:ext cx="5200073" cy="28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812">
                  <a:extLst>
                    <a:ext uri="{9D8B030D-6E8A-4147-A177-3AD203B41FA5}">
                      <a16:colId xmlns:a16="http://schemas.microsoft.com/office/drawing/2014/main" val="2901907449"/>
                    </a:ext>
                  </a:extLst>
                </a:gridCol>
                <a:gridCol w="2002497">
                  <a:extLst>
                    <a:ext uri="{9D8B030D-6E8A-4147-A177-3AD203B41FA5}">
                      <a16:colId xmlns:a16="http://schemas.microsoft.com/office/drawing/2014/main" val="887601133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2774333716"/>
                    </a:ext>
                  </a:extLst>
                </a:gridCol>
              </a:tblGrid>
              <a:tr h="61707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from a </a:t>
                      </a:r>
                      <a:r>
                        <a:rPr lang="en-US" altLang="zh-CN" baseline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pretrained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model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Training from an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untrained model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70368"/>
                  </a:ext>
                </a:extLst>
              </a:tr>
              <a:tr h="5521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85.81%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84.26%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285881"/>
                  </a:ext>
                </a:extLst>
              </a:tr>
              <a:tr h="64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90.09%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72.83%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00380"/>
                  </a:ext>
                </a:extLst>
              </a:tr>
              <a:tr h="6954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87.88%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83.28%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11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95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Experiments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We choose to start adversarial training from </a:t>
                </a:r>
                <a:r>
                  <a:rPr lang="en-US" altLang="zh-CN" dirty="0" err="1">
                    <a:cs typeface="+mn-ea"/>
                    <a:sym typeface="+mn-lt"/>
                  </a:rPr>
                  <a:t>pretrained</a:t>
                </a:r>
                <a:r>
                  <a:rPr lang="en-US" altLang="zh-CN" dirty="0">
                    <a:cs typeface="+mn-ea"/>
                    <a:sym typeface="+mn-lt"/>
                  </a:rPr>
                  <a:t> models.</a:t>
                </a:r>
              </a:p>
              <a:p>
                <a:endParaRPr lang="en-US" altLang="zh-CN" dirty="0">
                  <a:cs typeface="+mn-ea"/>
                  <a:sym typeface="+mn-lt"/>
                </a:endParaRPr>
              </a:p>
              <a:p>
                <a:r>
                  <a:rPr lang="en-US" altLang="zh-CN" dirty="0">
                    <a:cs typeface="+mn-ea"/>
                    <a:sym typeface="+mn-lt"/>
                  </a:rPr>
                  <a:t>PGD parameters:</a:t>
                </a:r>
              </a:p>
              <a:p>
                <a:pPr lvl="1"/>
                <a:r>
                  <a:rPr lang="en-US" altLang="zh-CN" dirty="0">
                    <a:cs typeface="+mn-ea"/>
                    <a:sym typeface="+mn-lt"/>
                  </a:rPr>
                  <a:t>MNIST: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=0.3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=0.01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run 40 steps of projected gradient descent</a:t>
                </a:r>
              </a:p>
              <a:p>
                <a:pPr lvl="2"/>
                <a:endParaRPr lang="en-US" altLang="zh-CN" dirty="0">
                  <a:cs typeface="+mn-ea"/>
                  <a:sym typeface="+mn-lt"/>
                </a:endParaRPr>
              </a:p>
              <a:p>
                <a:pPr lvl="1"/>
                <a:r>
                  <a:rPr lang="en-US" altLang="zh-CN" dirty="0">
                    <a:cs typeface="+mn-ea"/>
                    <a:sym typeface="+mn-lt"/>
                  </a:rPr>
                  <a:t>CIFAR-10: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=2/255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=8/255</m:t>
                    </m:r>
                  </m:oMath>
                </a14:m>
                <a:r>
                  <a:rPr lang="en-US" altLang="zh-CN" dirty="0">
                    <a:cs typeface="+mn-ea"/>
                    <a:sym typeface="+mn-lt"/>
                  </a:rPr>
                  <a:t>, run 7 steps of projected gradient descent</a:t>
                </a:r>
              </a:p>
              <a:p>
                <a:pPr lvl="2"/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13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(MNIST)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2" y="1690688"/>
            <a:ext cx="5801784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07" y="1652897"/>
            <a:ext cx="5852172" cy="43891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7895" y="604202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训练时模型对</a:t>
            </a:r>
            <a:r>
              <a:rPr lang="en-US" altLang="zh-CN" dirty="0"/>
              <a:t>PGD</a:t>
            </a:r>
            <a:r>
              <a:rPr lang="zh-CN" altLang="en-US" dirty="0"/>
              <a:t>攻击过的样本的准确率曲线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96120" y="604202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训练时模型对原始样本的准确率曲线</a:t>
            </a:r>
          </a:p>
        </p:txBody>
      </p:sp>
    </p:spTree>
    <p:extLst>
      <p:ext uri="{BB962C8B-B14F-4D97-AF65-F5344CB8AC3E}">
        <p14:creationId xmlns:p14="http://schemas.microsoft.com/office/powerpoint/2010/main" val="2982925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Experiments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(MNIST)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935320"/>
              </p:ext>
            </p:extLst>
          </p:nvPr>
        </p:nvGraphicFramePr>
        <p:xfrm>
          <a:off x="6444387" y="1755573"/>
          <a:ext cx="4359564" cy="245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88">
                  <a:extLst>
                    <a:ext uri="{9D8B030D-6E8A-4147-A177-3AD203B41FA5}">
                      <a16:colId xmlns:a16="http://schemas.microsoft.com/office/drawing/2014/main" val="3582364615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69373241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04141530"/>
                    </a:ext>
                  </a:extLst>
                </a:gridCol>
              </a:tblGrid>
              <a:tr h="7896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standard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PGD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241703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99.30%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96.87%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10738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99.31%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98.13%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581841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99.44%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97.97%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7200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388049" y="4579195"/>
            <a:ext cx="439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accuracy on PGD-attacked dataset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1012" y="4579195"/>
            <a:ext cx="36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accuracy on original dataset</a:t>
            </a:r>
            <a:endParaRPr lang="zh-CN" altLang="en-US" sz="2000" dirty="0"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0F18CCD-4D17-4801-9E22-8DD79BBE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56673"/>
              </p:ext>
            </p:extLst>
          </p:nvPr>
        </p:nvGraphicFramePr>
        <p:xfrm>
          <a:off x="1405118" y="1737771"/>
          <a:ext cx="4359564" cy="245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88">
                  <a:extLst>
                    <a:ext uri="{9D8B030D-6E8A-4147-A177-3AD203B41FA5}">
                      <a16:colId xmlns:a16="http://schemas.microsoft.com/office/drawing/2014/main" val="3582364615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69373241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04141530"/>
                    </a:ext>
                  </a:extLst>
                </a:gridCol>
              </a:tblGrid>
              <a:tr h="7896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standard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PGD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241703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85.81%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10738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90.09%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581841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0.01%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87.88%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72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187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(CIFAR-10)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1" y="1690688"/>
            <a:ext cx="5801784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35" y="1690688"/>
            <a:ext cx="5852172" cy="43891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6042026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训练时模型对</a:t>
            </a:r>
            <a:r>
              <a:rPr lang="en-US" altLang="zh-CN" dirty="0"/>
              <a:t>PGD</a:t>
            </a:r>
            <a:r>
              <a:rPr lang="zh-CN" altLang="en-US" dirty="0"/>
              <a:t>攻击过的样本的准确率曲线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71501" y="604202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训练时模型对原始样本的准确率曲线</a:t>
            </a:r>
          </a:p>
        </p:txBody>
      </p:sp>
    </p:spTree>
    <p:extLst>
      <p:ext uri="{BB962C8B-B14F-4D97-AF65-F5344CB8AC3E}">
        <p14:creationId xmlns:p14="http://schemas.microsoft.com/office/powerpoint/2010/main" val="3835620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Experiments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en-US" altLang="zh-CN" dirty="0">
                <a:cs typeface="+mn-ea"/>
                <a:sym typeface="+mn-lt"/>
              </a:rPr>
              <a:t>CIFAR-10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)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32901"/>
              </p:ext>
            </p:extLst>
          </p:nvPr>
        </p:nvGraphicFramePr>
        <p:xfrm>
          <a:off x="6444387" y="1755573"/>
          <a:ext cx="4359564" cy="245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88">
                  <a:extLst>
                    <a:ext uri="{9D8B030D-6E8A-4147-A177-3AD203B41FA5}">
                      <a16:colId xmlns:a16="http://schemas.microsoft.com/office/drawing/2014/main" val="3582364615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69373241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04141530"/>
                    </a:ext>
                  </a:extLst>
                </a:gridCol>
              </a:tblGrid>
              <a:tr h="7896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standard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PGD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241703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95.58%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78.13%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10738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96.89%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82.49%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581841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97.19%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81.92%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72002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388049" y="4579195"/>
            <a:ext cx="439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accuracy on PGD-attacked dataset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11012" y="4579195"/>
            <a:ext cx="36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accuracy on original dataset</a:t>
            </a:r>
            <a:endParaRPr lang="zh-CN" altLang="en-US" sz="2000" dirty="0">
              <a:cs typeface="+mn-ea"/>
              <a:sym typeface="+mn-lt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0F18CCD-4D17-4801-9E22-8DD79BBE8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31646"/>
              </p:ext>
            </p:extLst>
          </p:nvPr>
        </p:nvGraphicFramePr>
        <p:xfrm>
          <a:off x="1405118" y="1737771"/>
          <a:ext cx="4359564" cy="2456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88">
                  <a:extLst>
                    <a:ext uri="{9D8B030D-6E8A-4147-A177-3AD203B41FA5}">
                      <a16:colId xmlns:a16="http://schemas.microsoft.com/office/drawing/2014/main" val="3582364615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69373241"/>
                    </a:ext>
                  </a:extLst>
                </a:gridCol>
                <a:gridCol w="1453188">
                  <a:extLst>
                    <a:ext uri="{9D8B030D-6E8A-4147-A177-3AD203B41FA5}">
                      <a16:colId xmlns:a16="http://schemas.microsoft.com/office/drawing/2014/main" val="3804141530"/>
                    </a:ext>
                  </a:extLst>
                </a:gridCol>
              </a:tblGrid>
              <a:tr h="7896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standard</a:t>
                      </a:r>
                      <a:r>
                        <a:rPr lang="en-US" altLang="zh-CN" baseline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PGD training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241703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Vanilla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5.01%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24.89%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10738"/>
                  </a:ext>
                </a:extLst>
              </a:tr>
              <a:tr h="513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5.02%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55.20%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581841"/>
                  </a:ext>
                </a:extLst>
              </a:tr>
              <a:tr h="6288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Manifold mixup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5.06%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48.57%</a:t>
                      </a:r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472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017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047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Conclusion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mixup</a:t>
            </a:r>
            <a:r>
              <a:rPr lang="zh-CN" altLang="en-US" dirty="0">
                <a:cs typeface="+mn-ea"/>
                <a:sym typeface="+mn-lt"/>
              </a:rPr>
              <a:t>进行</a:t>
            </a:r>
            <a:r>
              <a:rPr lang="en-US" altLang="zh-CN" dirty="0">
                <a:cs typeface="+mn-ea"/>
                <a:sym typeface="+mn-lt"/>
              </a:rPr>
              <a:t>PGD</a:t>
            </a:r>
            <a:r>
              <a:rPr lang="zh-CN" altLang="en-US" dirty="0">
                <a:cs typeface="+mn-ea"/>
                <a:sym typeface="+mn-lt"/>
              </a:rPr>
              <a:t>对抗学习可以使模型鲁棒性大大提升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MNIST</a:t>
            </a:r>
            <a:r>
              <a:rPr lang="zh-CN" altLang="en-US" dirty="0">
                <a:cs typeface="+mn-ea"/>
                <a:sym typeface="+mn-lt"/>
              </a:rPr>
              <a:t>，以上述方法训练出的模型在强攻击下依然有很高的准确率</a:t>
            </a:r>
            <a:endParaRPr lang="en-US" altLang="zh-CN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CIFAR-10</a:t>
            </a:r>
            <a:r>
              <a:rPr lang="zh-CN" altLang="en-US" dirty="0">
                <a:cs typeface="+mn-ea"/>
                <a:sym typeface="+mn-lt"/>
              </a:rPr>
              <a:t>，虽然没有起到同样的效果，但同样展现了上述方法提升了鲁棒性</a:t>
            </a:r>
          </a:p>
        </p:txBody>
      </p:sp>
    </p:spTree>
    <p:extLst>
      <p:ext uri="{BB962C8B-B14F-4D97-AF65-F5344CB8AC3E}">
        <p14:creationId xmlns:p14="http://schemas.microsoft.com/office/powerpoint/2010/main" val="1987720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虽然进行</a:t>
            </a:r>
            <a:r>
              <a:rPr lang="en-US" altLang="zh-CN" dirty="0"/>
              <a:t>PGD</a:t>
            </a:r>
            <a:r>
              <a:rPr lang="zh-CN" altLang="en-US" dirty="0"/>
              <a:t>对抗学习可以提高鲁棒性，但会影响它在原始的数据集上的准确率。</a:t>
            </a:r>
            <a:endParaRPr lang="en-US" altLang="zh-CN" dirty="0"/>
          </a:p>
          <a:p>
            <a:pPr lvl="1"/>
            <a:r>
              <a:rPr lang="en-US" altLang="zh-CN" dirty="0"/>
              <a:t>CIFAR-10</a:t>
            </a:r>
            <a:r>
              <a:rPr lang="zh-CN" altLang="en-US" dirty="0"/>
              <a:t>数据集上的准确率下降了</a:t>
            </a:r>
            <a:r>
              <a:rPr lang="en-US" altLang="zh-CN" dirty="0"/>
              <a:t>14.4%</a:t>
            </a:r>
          </a:p>
          <a:p>
            <a:r>
              <a:rPr lang="zh-CN" altLang="en-US" dirty="0"/>
              <a:t>可以继续研究如何在保证鲁棒性的同时提升准确率，不然可以被更初级的模型替代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此外可以尝试对一张图做</a:t>
            </a:r>
            <a:r>
              <a:rPr lang="en-US" altLang="zh-CN" dirty="0" err="1"/>
              <a:t>pgd</a:t>
            </a:r>
            <a:r>
              <a:rPr lang="zh-CN" altLang="en-US" dirty="0"/>
              <a:t>攻击，另一张不做，再</a:t>
            </a:r>
            <a:r>
              <a:rPr lang="en-US" altLang="zh-CN" dirty="0" err="1"/>
              <a:t>mixup</a:t>
            </a:r>
            <a:r>
              <a:rPr lang="zh-CN" altLang="en-US" dirty="0"/>
              <a:t>，对抗学习</a:t>
            </a:r>
            <a:endParaRPr lang="en-US" altLang="zh-CN" dirty="0"/>
          </a:p>
          <a:p>
            <a:r>
              <a:rPr lang="zh-CN" altLang="en-US" dirty="0"/>
              <a:t>还可以对</a:t>
            </a:r>
            <a:r>
              <a:rPr lang="en-US" altLang="zh-CN" dirty="0"/>
              <a:t>one-hot</a:t>
            </a:r>
            <a:r>
              <a:rPr lang="zh-CN" altLang="en-US" dirty="0"/>
              <a:t>形式的</a:t>
            </a:r>
            <a:r>
              <a:rPr lang="en-US" altLang="zh-CN" dirty="0"/>
              <a:t>label</a:t>
            </a:r>
            <a:r>
              <a:rPr lang="zh-CN" altLang="en-US"/>
              <a:t>增加噪声进行训练，来增加鲁棒性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6403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Madry</a:t>
            </a:r>
            <a:r>
              <a:rPr lang="en-US" altLang="zh-CN" dirty="0"/>
              <a:t>, </a:t>
            </a:r>
            <a:r>
              <a:rPr lang="en-US" altLang="zh-CN" dirty="0" err="1"/>
              <a:t>Aleksander</a:t>
            </a:r>
            <a:r>
              <a:rPr lang="en-US" altLang="zh-CN" dirty="0"/>
              <a:t>, et al. "Towards deep learning models resistant to adversarial attacks." 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arXiv:1706.06083</a:t>
            </a:r>
            <a:r>
              <a:rPr lang="en-US" altLang="zh-CN" dirty="0"/>
              <a:t> (2017).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Zhang, </a:t>
            </a:r>
            <a:r>
              <a:rPr lang="en-US" altLang="zh-CN" dirty="0" err="1"/>
              <a:t>Hongyi</a:t>
            </a:r>
            <a:r>
              <a:rPr lang="en-US" altLang="zh-CN" dirty="0"/>
              <a:t>, et al. "</a:t>
            </a:r>
            <a:r>
              <a:rPr lang="en-US" altLang="zh-CN" dirty="0" err="1"/>
              <a:t>mixup</a:t>
            </a:r>
            <a:r>
              <a:rPr lang="en-US" altLang="zh-CN" dirty="0"/>
              <a:t>: Beyond empirical risk minimization." </a:t>
            </a:r>
            <a:r>
              <a:rPr lang="en-US" altLang="zh-CN" i="1" dirty="0" err="1"/>
              <a:t>arXiv</a:t>
            </a:r>
            <a:r>
              <a:rPr lang="en-US" altLang="zh-CN" i="1" dirty="0"/>
              <a:t> preprint arXiv:1710.09412</a:t>
            </a:r>
            <a:r>
              <a:rPr lang="en-US" altLang="zh-CN" dirty="0"/>
              <a:t> (2017).</a:t>
            </a:r>
          </a:p>
          <a:p>
            <a:endParaRPr lang="en-US" altLang="zh-CN" dirty="0"/>
          </a:p>
          <a:p>
            <a:r>
              <a:rPr lang="en-US" altLang="zh-CN" dirty="0" err="1"/>
              <a:t>Verma</a:t>
            </a:r>
            <a:r>
              <a:rPr lang="en-US" altLang="zh-CN" dirty="0"/>
              <a:t>, </a:t>
            </a:r>
            <a:r>
              <a:rPr lang="en-US" altLang="zh-CN" dirty="0" err="1"/>
              <a:t>Vikas</a:t>
            </a:r>
            <a:r>
              <a:rPr lang="en-US" altLang="zh-CN" dirty="0"/>
              <a:t>, et al. "Manifold </a:t>
            </a:r>
            <a:r>
              <a:rPr lang="en-US" altLang="zh-CN" dirty="0" err="1"/>
              <a:t>mixup</a:t>
            </a:r>
            <a:r>
              <a:rPr lang="en-US" altLang="zh-CN" dirty="0"/>
              <a:t>: Better representations by interpolating hidden states." </a:t>
            </a:r>
            <a:r>
              <a:rPr lang="en-US" altLang="zh-CN" i="1" dirty="0"/>
              <a:t>International Conference on Machine Learning</a:t>
            </a:r>
            <a:r>
              <a:rPr lang="en-US" altLang="zh-CN" dirty="0"/>
              <a:t>. PMLR,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76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赖睿航：前期框架，团队核心</a:t>
            </a:r>
            <a:endParaRPr lang="en-US" altLang="zh-CN" dirty="0"/>
          </a:p>
          <a:p>
            <a:r>
              <a:rPr lang="zh-CN" altLang="en-US" dirty="0"/>
              <a:t>金弘义：对抗学习算法实现，最强大脑</a:t>
            </a:r>
            <a:endParaRPr lang="en-US" altLang="zh-CN" dirty="0"/>
          </a:p>
          <a:p>
            <a:r>
              <a:rPr lang="zh-CN" altLang="en-US" dirty="0"/>
              <a:t>陆嘉馨：查阅文献，无敌的算力支持</a:t>
            </a:r>
          </a:p>
        </p:txBody>
      </p:sp>
    </p:spTree>
    <p:extLst>
      <p:ext uri="{BB962C8B-B14F-4D97-AF65-F5344CB8AC3E}">
        <p14:creationId xmlns:p14="http://schemas.microsoft.com/office/powerpoint/2010/main" val="148081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4CCE6-0FAF-4DFA-8605-3AADE2B3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 mixup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56212A-6D63-400D-B902-AF51D0FA0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Mixup on hidden layers.</a:t>
                </a:r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On a random layer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, perform Input Mixup,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Mix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Mix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Where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Mix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𝔼</m:t>
                        </m:r>
                      </m:e>
                      <m:lim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𝑃</m:t>
                        </m:r>
                      </m:lim>
                    </m:limLow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𝔼</m:t>
                        </m:r>
                      </m:e>
                      <m:lim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∼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𝑃</m:t>
                        </m:r>
                      </m:lim>
                    </m:limLow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𝔼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𝐵𝑒𝑡𝑎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)</m:t>
                        </m:r>
                      </m:lim>
                    </m:limLow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𝔼</m:t>
                        </m:r>
                      </m:e>
                      <m:li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∼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𝒮</m:t>
                        </m:r>
                      </m:lim>
                    </m:limLow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Mix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Mix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56212A-6D63-400D-B902-AF51D0FA0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Verma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Vikas</a:t>
            </a:r>
            <a:r>
              <a:rPr lang="en-US" altLang="zh-CN" sz="1200" dirty="0"/>
              <a:t>, et al. "Manifold </a:t>
            </a:r>
            <a:r>
              <a:rPr lang="en-US" altLang="zh-CN" sz="1200" dirty="0" err="1"/>
              <a:t>mixup</a:t>
            </a:r>
            <a:r>
              <a:rPr lang="en-US" altLang="zh-CN" sz="1200" dirty="0"/>
              <a:t>: Better representations by interpolating hidden states." International Conference on Machine Learning. PMLR, 2019.</a:t>
            </a:r>
          </a:p>
        </p:txBody>
      </p:sp>
    </p:spTree>
    <p:extLst>
      <p:ext uri="{BB962C8B-B14F-4D97-AF65-F5344CB8AC3E}">
        <p14:creationId xmlns:p14="http://schemas.microsoft.com/office/powerpoint/2010/main" val="68423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4CCE6-0FAF-4DFA-8605-3AADE2B3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manifold mixup?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6212A-6D63-400D-B902-AF51D0FA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smoothens decision boundaries (a to b)</a:t>
            </a:r>
          </a:p>
          <a:p>
            <a:r>
              <a:rPr lang="en-US" altLang="zh-CN" dirty="0"/>
              <a:t>improves the arrangement of hidden representations and encourages broader regions of low-confidence predictions (c to d)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07F3096-4D91-459D-B92D-72F38B185559}"/>
              </a:ext>
            </a:extLst>
          </p:cNvPr>
          <p:cNvGrpSpPr/>
          <p:nvPr/>
        </p:nvGrpSpPr>
        <p:grpSpPr>
          <a:xfrm>
            <a:off x="838200" y="3245825"/>
            <a:ext cx="10515602" cy="2931138"/>
            <a:chOff x="838200" y="2238766"/>
            <a:chExt cx="10515602" cy="293113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CB74AFC-4CD3-43C5-AC11-DEBCE3801262}"/>
                </a:ext>
              </a:extLst>
            </p:cNvPr>
            <p:cNvGrpSpPr/>
            <p:nvPr/>
          </p:nvGrpSpPr>
          <p:grpSpPr>
            <a:xfrm>
              <a:off x="838200" y="2238766"/>
              <a:ext cx="2575775" cy="2931138"/>
              <a:chOff x="838200" y="2238766"/>
              <a:chExt cx="2575775" cy="2931138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96C46A6-3B20-4E86-807F-5E03CB6FB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238766"/>
                <a:ext cx="2575775" cy="2575775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1634339-1637-4E2A-A499-E9F269C60A76}"/>
                  </a:ext>
                </a:extLst>
              </p:cNvPr>
              <p:cNvSpPr txBox="1"/>
              <p:nvPr/>
            </p:nvSpPr>
            <p:spPr>
              <a:xfrm>
                <a:off x="1969634" y="48005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5426A28-FB97-466E-A496-E8C842A30574}"/>
                </a:ext>
              </a:extLst>
            </p:cNvPr>
            <p:cNvGrpSpPr/>
            <p:nvPr/>
          </p:nvGrpSpPr>
          <p:grpSpPr>
            <a:xfrm>
              <a:off x="3484809" y="2238766"/>
              <a:ext cx="2575775" cy="2931138"/>
              <a:chOff x="3484809" y="2238766"/>
              <a:chExt cx="2575775" cy="293113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FA7188F-6692-424E-A8AB-6178AF589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4809" y="2238766"/>
                <a:ext cx="2575775" cy="2575775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C9DAD1-F8CC-4C47-B2ED-33E0CB4AE8F2}"/>
                  </a:ext>
                </a:extLst>
              </p:cNvPr>
              <p:cNvSpPr txBox="1"/>
              <p:nvPr/>
            </p:nvSpPr>
            <p:spPr>
              <a:xfrm>
                <a:off x="4616243" y="4800572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FAE4D84-42C4-4AA8-B364-A351A339E148}"/>
                </a:ext>
              </a:extLst>
            </p:cNvPr>
            <p:cNvGrpSpPr/>
            <p:nvPr/>
          </p:nvGrpSpPr>
          <p:grpSpPr>
            <a:xfrm>
              <a:off x="6131418" y="2238766"/>
              <a:ext cx="2575775" cy="2931138"/>
              <a:chOff x="6131418" y="2238766"/>
              <a:chExt cx="2575775" cy="2931138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A9F2BC7-E2A6-4E15-B7B9-BD77FC3E4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1418" y="2238766"/>
                <a:ext cx="2575775" cy="2575775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A3CEEE-72FC-41F5-B181-D2CBD0E5A4BA}"/>
                  </a:ext>
                </a:extLst>
              </p:cNvPr>
              <p:cNvSpPr txBox="1"/>
              <p:nvPr/>
            </p:nvSpPr>
            <p:spPr>
              <a:xfrm>
                <a:off x="7282088" y="4800572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528867B-9B97-45CE-A91E-5FBB7798EA4A}"/>
                </a:ext>
              </a:extLst>
            </p:cNvPr>
            <p:cNvGrpSpPr/>
            <p:nvPr/>
          </p:nvGrpSpPr>
          <p:grpSpPr>
            <a:xfrm>
              <a:off x="8778027" y="2238766"/>
              <a:ext cx="2575775" cy="2931138"/>
              <a:chOff x="8778027" y="2238766"/>
              <a:chExt cx="2575775" cy="293113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5F1AD71-4491-4D8A-9579-F1B22D165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78027" y="2238766"/>
                <a:ext cx="2575775" cy="2575775"/>
              </a:xfrm>
              <a:prstGeom prst="rect">
                <a:avLst/>
              </a:prstGeom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EF2CE1-F923-4DB4-86F9-17BC8E591C55}"/>
                  </a:ext>
                </a:extLst>
              </p:cNvPr>
              <p:cNvSpPr txBox="1"/>
              <p:nvPr/>
            </p:nvSpPr>
            <p:spPr>
              <a:xfrm>
                <a:off x="9915873" y="4800572"/>
                <a:ext cx="3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</a:t>
                </a:r>
                <a:endParaRPr lang="zh-CN" altLang="en-US" dirty="0"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Verma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Vikas</a:t>
            </a:r>
            <a:r>
              <a:rPr lang="en-US" altLang="zh-CN" sz="1200" dirty="0"/>
              <a:t>, et al. "Manifold </a:t>
            </a:r>
            <a:r>
              <a:rPr lang="en-US" altLang="zh-CN" sz="1200" dirty="0" err="1"/>
              <a:t>mixup</a:t>
            </a:r>
            <a:r>
              <a:rPr lang="en-US" altLang="zh-CN" sz="1200" dirty="0"/>
              <a:t>: Better representations by interpolating hidden states." International Conference on Machine Learning. PMLR, 2019.</a:t>
            </a:r>
          </a:p>
        </p:txBody>
      </p:sp>
    </p:spTree>
    <p:extLst>
      <p:ext uri="{BB962C8B-B14F-4D97-AF65-F5344CB8AC3E}">
        <p14:creationId xmlns:p14="http://schemas.microsoft.com/office/powerpoint/2010/main" val="108973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79E72-F5AB-4E00-B256-B76D4CDD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Adversaries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57ADD6-C27D-4516-8D91-6E603E443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Take an example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belonging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input and find examples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very close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but the model incorrectly classifies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𝑎𝑑𝑣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 belonging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57ADD6-C27D-4516-8D91-6E603E443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07A0667-6E9E-412B-8F74-ED95078B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355" y="3206750"/>
            <a:ext cx="30670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101F846-9D11-4E18-ACF6-A9568B72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81" y="3206750"/>
            <a:ext cx="30670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arXiv:1706.06083 (2017).</a:t>
            </a:r>
          </a:p>
        </p:txBody>
      </p:sp>
    </p:spTree>
    <p:extLst>
      <p:ext uri="{BB962C8B-B14F-4D97-AF65-F5344CB8AC3E}">
        <p14:creationId xmlns:p14="http://schemas.microsoft.com/office/powerpoint/2010/main" val="294137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E5684-D1D4-46E9-BE53-E1D131B3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PGD (Projected Gradient Descent)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1F1E04-8851-4230-B59F-A1B8409B1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Prior work: FGSM (Fast Gradient Sign Method)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sgn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Multi-step, smaller step size in each iteration.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1F1E04-8851-4230-B59F-A1B8409B1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arXiv:1706.06083 (2017).</a:t>
            </a:r>
          </a:p>
        </p:txBody>
      </p:sp>
    </p:spTree>
    <p:extLst>
      <p:ext uri="{BB962C8B-B14F-4D97-AF65-F5344CB8AC3E}">
        <p14:creationId xmlns:p14="http://schemas.microsoft.com/office/powerpoint/2010/main" val="322595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E5684-D1D4-46E9-BE53-E1D131B3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PGD (Projected Gradient Descent)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1F1E04-8851-4230-B59F-A1B8409B1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r>
                  <a:rPr lang="en-US" altLang="zh-CN" dirty="0"/>
                  <a:t>Important Parameters: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b="0" dirty="0"/>
                  <a:t>: step size for each iteration</a:t>
                </a:r>
              </a:p>
              <a:p>
                <a:r>
                  <a:rPr lang="en-US" altLang="zh-CN" b="0" dirty="0"/>
                  <a:t>eps: </a:t>
                </a:r>
                <a:r>
                  <a:rPr lang="en-US" altLang="zh-CN" dirty="0"/>
                  <a:t>maximum distortion of adversarial example compared to original input</a:t>
                </a:r>
              </a:p>
              <a:p>
                <a:r>
                  <a:rPr lang="en-US" altLang="zh-CN" b="0" dirty="0" err="1"/>
                  <a:t>num_iters</a:t>
                </a:r>
                <a:r>
                  <a:rPr lang="en-US" altLang="zh-CN" b="0" dirty="0"/>
                  <a:t>: n</a:t>
                </a:r>
                <a:r>
                  <a:rPr lang="en-US" altLang="zh-CN" dirty="0"/>
                  <a:t>umber of attack iterations.</a:t>
                </a:r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1F1E04-8851-4230-B59F-A1B8409B1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649E3723-153A-4C00-9287-F0578257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567" y="4624449"/>
            <a:ext cx="8790044" cy="21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9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3E73E-FB09-4DF3-A946-FE5DAD00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979"/>
            <a:ext cx="10515600" cy="1325563"/>
          </a:xfrm>
        </p:spPr>
        <p:txBody>
          <a:bodyPr/>
          <a:lstStyle/>
          <a:p>
            <a:r>
              <a:rPr lang="en-US" altLang="zh-CN" dirty="0"/>
              <a:t>Adversarial 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BA84E7-DF9C-40C3-A962-CAA75C5D9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+mn-ea"/>
                    <a:sym typeface="+mn-lt"/>
                  </a:rPr>
                  <a:t>Target: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𝜌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where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𝜌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𝔼</m:t>
                        </m:r>
                      </m:e>
                      <m:li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∼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𝒟</m:t>
                        </m:r>
                      </m:lim>
                    </m:limLow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funcPr>
                      <m:fNam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∈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𝒮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′,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)]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 : attack sample,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: loss function,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the parameter of model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BA84E7-DF9C-40C3-A962-CAA75C5D9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5EB8A30-FE01-4314-8629-8F3D0948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16" y="3551101"/>
            <a:ext cx="8788215" cy="20954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518889"/>
            <a:ext cx="1135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Madry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Aleksander</a:t>
            </a:r>
            <a:r>
              <a:rPr lang="en-US" altLang="zh-CN" sz="1200" dirty="0"/>
              <a:t>, et al. "Towards deep learning models resistant to adversarial attacks." 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arXiv:1706.06083 (2017).</a:t>
            </a:r>
          </a:p>
        </p:txBody>
      </p:sp>
    </p:spTree>
    <p:extLst>
      <p:ext uri="{BB962C8B-B14F-4D97-AF65-F5344CB8AC3E}">
        <p14:creationId xmlns:p14="http://schemas.microsoft.com/office/powerpoint/2010/main" val="30237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ix1iwk5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1639</Words>
  <Application>Microsoft Office PowerPoint</Application>
  <PresentationFormat>宽屏</PresentationFormat>
  <Paragraphs>339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微软雅黑</vt:lpstr>
      <vt:lpstr>Arial</vt:lpstr>
      <vt:lpstr>Cambria Math</vt:lpstr>
      <vt:lpstr>Consolas</vt:lpstr>
      <vt:lpstr>Office 主题​​</vt:lpstr>
      <vt:lpstr>基于数据混合的对抗攻击与防御</vt:lpstr>
      <vt:lpstr>mixup</vt:lpstr>
      <vt:lpstr>Why mixup?</vt:lpstr>
      <vt:lpstr>Manifold mixup</vt:lpstr>
      <vt:lpstr>Why manifold mixup?</vt:lpstr>
      <vt:lpstr>Adversaries</vt:lpstr>
      <vt:lpstr>PGD (Projected Gradient Descent)</vt:lpstr>
      <vt:lpstr>PGD (Projected Gradient Descent)</vt:lpstr>
      <vt:lpstr>Adversarial Training</vt:lpstr>
      <vt:lpstr>Adversarial Training + mixup</vt:lpstr>
      <vt:lpstr>What needed for adversarial training?</vt:lpstr>
      <vt:lpstr>Experiments on Mixup &amp; PGD</vt:lpstr>
      <vt:lpstr>Mixup &amp; Manifold Mixup</vt:lpstr>
      <vt:lpstr>Mixup &amp; Manifold Mixup</vt:lpstr>
      <vt:lpstr>Experiments – Start Up</vt:lpstr>
      <vt:lpstr>Experiments – Start Up</vt:lpstr>
      <vt:lpstr>Experiments – Start Up</vt:lpstr>
      <vt:lpstr>Experiments – Start Up</vt:lpstr>
      <vt:lpstr>Experiments – Start Up</vt:lpstr>
      <vt:lpstr>Experiments – Start Up</vt:lpstr>
      <vt:lpstr>Experiments – Start Up</vt:lpstr>
      <vt:lpstr>Experiments – Start Up</vt:lpstr>
      <vt:lpstr>Experiments – PGD Attack</vt:lpstr>
      <vt:lpstr>Experiments – PGD Attack</vt:lpstr>
      <vt:lpstr>Experiments – PGD Attack</vt:lpstr>
      <vt:lpstr>Experiments – PGD Attack</vt:lpstr>
      <vt:lpstr>Experiments on Adversarial Training</vt:lpstr>
      <vt:lpstr>Adversarial training</vt:lpstr>
      <vt:lpstr>初始模型选择</vt:lpstr>
      <vt:lpstr>PowerPoint 演示文稿</vt:lpstr>
      <vt:lpstr>Experiments</vt:lpstr>
      <vt:lpstr>Experiments (MNIST)</vt:lpstr>
      <vt:lpstr>Experiments (MNIST)</vt:lpstr>
      <vt:lpstr>Experiments (CIFAR-10)</vt:lpstr>
      <vt:lpstr>Experiments (CIFAR-10)</vt:lpstr>
      <vt:lpstr>Conclusion</vt:lpstr>
      <vt:lpstr>展望</vt:lpstr>
      <vt:lpstr>参考文献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对抗学习</dc:title>
  <dc:creator>金弘义</dc:creator>
  <cp:lastModifiedBy>赖 睿航</cp:lastModifiedBy>
  <cp:revision>70</cp:revision>
  <dcterms:created xsi:type="dcterms:W3CDTF">2020-12-15T09:45:22Z</dcterms:created>
  <dcterms:modified xsi:type="dcterms:W3CDTF">2021-01-09T14:41:41Z</dcterms:modified>
</cp:coreProperties>
</file>